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97" r:id="rId2"/>
    <p:sldId id="257" r:id="rId3"/>
    <p:sldId id="278" r:id="rId4"/>
    <p:sldId id="279" r:id="rId5"/>
    <p:sldId id="280" r:id="rId6"/>
    <p:sldId id="281" r:id="rId7"/>
    <p:sldId id="282" r:id="rId8"/>
    <p:sldId id="283" r:id="rId9"/>
    <p:sldId id="294" r:id="rId10"/>
    <p:sldId id="284" r:id="rId11"/>
    <p:sldId id="285" r:id="rId12"/>
    <p:sldId id="286" r:id="rId13"/>
    <p:sldId id="287" r:id="rId14"/>
    <p:sldId id="288" r:id="rId15"/>
    <p:sldId id="289" r:id="rId16"/>
    <p:sldId id="290" r:id="rId17"/>
    <p:sldId id="291" r:id="rId18"/>
    <p:sldId id="292" r:id="rId19"/>
    <p:sldId id="293" r:id="rId20"/>
    <p:sldId id="295"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5" clrIdx="0">
    <p:extLst>
      <p:ext uri="{19B8F6BF-5375-455C-9EA6-DF929625EA0E}">
        <p15:presenceInfo xmlns:p15="http://schemas.microsoft.com/office/powerpoint/2012/main" userId="S-1-5-21-226508970-3071066648-2496781527-17276" providerId="AD"/>
      </p:ext>
    </p:extLst>
  </p:cmAuthor>
  <p:cmAuthor id="2" name="IB" initials="MOU" lastIdx="10"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7"/>
    <p:restoredTop sz="86422"/>
  </p:normalViewPr>
  <p:slideViewPr>
    <p:cSldViewPr snapToObjects="1">
      <p:cViewPr varScale="1">
        <p:scale>
          <a:sx n="84" d="100"/>
          <a:sy n="84" d="100"/>
        </p:scale>
        <p:origin x="91" y="182"/>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11/09/2020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11/09/2020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11/09/2020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11/09/2020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11/09/2020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11/09/2020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a16="http://schemas.microsoft.com/office/drawing/2014/main" xmlns="" id="{47A91FFD-67C7-4180-AFDC-1468C12B276A}"/>
              </a:ext>
            </a:extLst>
          </p:cNvPr>
          <p:cNvSpPr>
            <a:spLocks noGrp="1"/>
          </p:cNvSpPr>
          <p:nvPr>
            <p:ph type="subTitle" idx="1"/>
          </p:nvPr>
        </p:nvSpPr>
        <p:spPr>
          <a:xfrm>
            <a:off x="776602" y="3469484"/>
            <a:ext cx="5607430" cy="1655762"/>
          </a:xfrm>
        </p:spPr>
        <p:txBody>
          <a:bodyPr>
            <a:normAutofit/>
          </a:bodyPr>
          <a:lstStyle/>
          <a:p>
            <a:r>
              <a:rPr lang="en-US" dirty="0"/>
              <a:t>Chapter </a:t>
            </a:r>
            <a:r>
              <a:rPr lang="en-US" dirty="0" smtClean="0"/>
              <a:t>20, Enterprise </a:t>
            </a:r>
            <a:r>
              <a:rPr lang="en-US" dirty="0" err="1" smtClean="0"/>
              <a:t>Blockchains</a:t>
            </a:r>
            <a:endParaRPr lang="en-US" dirty="0"/>
          </a:p>
        </p:txBody>
      </p:sp>
      <p:sp>
        <p:nvSpPr>
          <p:cNvPr id="4" name="Slide Number Placeholder 3">
            <a:extLst>
              <a:ext uri="{FF2B5EF4-FFF2-40B4-BE49-F238E27FC236}">
                <a16:creationId xmlns:a16="http://schemas.microsoft.com/office/drawing/2014/main" xmlns=""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a16="http://schemas.microsoft.com/office/drawing/2014/main" xmlns=""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1869754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D00AA7-D78E-3044-8BAB-55487C24165F}"/>
              </a:ext>
            </a:extLst>
          </p:cNvPr>
          <p:cNvSpPr>
            <a:spLocks noGrp="1"/>
          </p:cNvSpPr>
          <p:nvPr>
            <p:ph type="title"/>
          </p:nvPr>
        </p:nvSpPr>
        <p:spPr/>
        <p:txBody>
          <a:bodyPr/>
          <a:lstStyle/>
          <a:p>
            <a:r>
              <a:rPr lang="en-US" dirty="0"/>
              <a:t>Blockchain in the cloud</a:t>
            </a:r>
          </a:p>
        </p:txBody>
      </p:sp>
      <p:pic>
        <p:nvPicPr>
          <p:cNvPr id="5" name="Content Placeholder 4">
            <a:extLst>
              <a:ext uri="{FF2B5EF4-FFF2-40B4-BE49-F238E27FC236}">
                <a16:creationId xmlns:a16="http://schemas.microsoft.com/office/drawing/2014/main" xmlns="" id="{5441B336-608C-D34E-A066-0A8F8D85B8B9}"/>
              </a:ext>
            </a:extLst>
          </p:cNvPr>
          <p:cNvPicPr>
            <a:picLocks noGrp="1" noChangeAspect="1"/>
          </p:cNvPicPr>
          <p:nvPr>
            <p:ph idx="1"/>
          </p:nvPr>
        </p:nvPicPr>
        <p:blipFill>
          <a:blip r:embed="rId2"/>
          <a:stretch>
            <a:fillRect/>
          </a:stretch>
        </p:blipFill>
        <p:spPr>
          <a:xfrm>
            <a:off x="1053399" y="1224000"/>
            <a:ext cx="9524530" cy="5373352"/>
          </a:xfrm>
          <a:prstGeom prst="rect">
            <a:avLst/>
          </a:prstGeom>
        </p:spPr>
      </p:pic>
      <p:sp>
        <p:nvSpPr>
          <p:cNvPr id="4" name="Slide Number Placeholder 3">
            <a:extLst>
              <a:ext uri="{FF2B5EF4-FFF2-40B4-BE49-F238E27FC236}">
                <a16:creationId xmlns:a16="http://schemas.microsoft.com/office/drawing/2014/main" xmlns="" id="{2267B95F-47D3-604F-BC13-4056DAAD0D45}"/>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1605858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2AF61-F0A2-9B4C-B179-3069D59121C6}"/>
              </a:ext>
            </a:extLst>
          </p:cNvPr>
          <p:cNvSpPr>
            <a:spLocks noGrp="1"/>
          </p:cNvSpPr>
          <p:nvPr>
            <p:ph type="title"/>
          </p:nvPr>
        </p:nvSpPr>
        <p:spPr/>
        <p:txBody>
          <a:bodyPr/>
          <a:lstStyle/>
          <a:p>
            <a:r>
              <a:rPr lang="en-US" dirty="0"/>
              <a:t>Corda</a:t>
            </a:r>
          </a:p>
        </p:txBody>
      </p:sp>
      <p:pic>
        <p:nvPicPr>
          <p:cNvPr id="5" name="Content Placeholder 4">
            <a:extLst>
              <a:ext uri="{FF2B5EF4-FFF2-40B4-BE49-F238E27FC236}">
                <a16:creationId xmlns:a16="http://schemas.microsoft.com/office/drawing/2014/main" xmlns="" id="{2BE8DEF4-1625-994D-AF15-632406F395FD}"/>
              </a:ext>
            </a:extLst>
          </p:cNvPr>
          <p:cNvPicPr>
            <a:picLocks noGrp="1" noChangeAspect="1"/>
          </p:cNvPicPr>
          <p:nvPr>
            <p:ph idx="1"/>
          </p:nvPr>
        </p:nvPicPr>
        <p:blipFill>
          <a:blip r:embed="rId2"/>
          <a:stretch>
            <a:fillRect/>
          </a:stretch>
        </p:blipFill>
        <p:spPr>
          <a:xfrm>
            <a:off x="2711624" y="1844824"/>
            <a:ext cx="7057222" cy="4273343"/>
          </a:xfrm>
          <a:prstGeom prst="rect">
            <a:avLst/>
          </a:prstGeom>
        </p:spPr>
      </p:pic>
      <p:sp>
        <p:nvSpPr>
          <p:cNvPr id="4" name="Slide Number Placeholder 3">
            <a:extLst>
              <a:ext uri="{FF2B5EF4-FFF2-40B4-BE49-F238E27FC236}">
                <a16:creationId xmlns:a16="http://schemas.microsoft.com/office/drawing/2014/main" xmlns="" id="{3816D9C6-F289-8441-9DAC-134CDC3612EA}"/>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
        <p:nvSpPr>
          <p:cNvPr id="6" name="Rectangle 5">
            <a:extLst>
              <a:ext uri="{FF2B5EF4-FFF2-40B4-BE49-F238E27FC236}">
                <a16:creationId xmlns:a16="http://schemas.microsoft.com/office/drawing/2014/main" xmlns="" id="{21A555D4-34C5-8246-A54A-EB00732E4C80}"/>
              </a:ext>
            </a:extLst>
          </p:cNvPr>
          <p:cNvSpPr/>
          <p:nvPr/>
        </p:nvSpPr>
        <p:spPr>
          <a:xfrm>
            <a:off x="3878445" y="6303082"/>
            <a:ext cx="4051110"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Corda </a:t>
            </a:r>
            <a:r>
              <a:rPr lang="en-GB" dirty="0" smtClean="0">
                <a:latin typeface="Arial" panose="020B0604020202020204" pitchFamily="34" charset="0"/>
                <a:cs typeface="Arial" panose="020B0604020202020204" pitchFamily="34" charset="0"/>
              </a:rPr>
              <a:t>high-level </a:t>
            </a:r>
            <a:r>
              <a:rPr lang="en-GB" dirty="0">
                <a:latin typeface="Arial" panose="020B0604020202020204" pitchFamily="34" charset="0"/>
                <a:cs typeface="Arial" panose="020B0604020202020204" pitchFamily="34" charset="0"/>
              </a:rPr>
              <a:t>network architecture</a:t>
            </a:r>
            <a:r>
              <a:rPr lang="en-GB" dirty="0">
                <a:latin typeface="Times" pitchFamily="2" charset="0"/>
              </a:rPr>
              <a:t> </a:t>
            </a:r>
            <a:endParaRPr lang="en-GB" dirty="0">
              <a:effectLst/>
              <a:latin typeface="Times" pitchFamily="2" charset="0"/>
            </a:endParaRPr>
          </a:p>
        </p:txBody>
      </p:sp>
      <p:sp>
        <p:nvSpPr>
          <p:cNvPr id="3" name="Rectangle 2">
            <a:extLst>
              <a:ext uri="{FF2B5EF4-FFF2-40B4-BE49-F238E27FC236}">
                <a16:creationId xmlns:a16="http://schemas.microsoft.com/office/drawing/2014/main" xmlns="" id="{B8410CBA-0B74-3B41-A457-C7D7B852FF14}"/>
              </a:ext>
            </a:extLst>
          </p:cNvPr>
          <p:cNvSpPr/>
          <p:nvPr/>
        </p:nvSpPr>
        <p:spPr>
          <a:xfrm>
            <a:off x="648000" y="1064438"/>
            <a:ext cx="10512000" cy="646331"/>
          </a:xfrm>
          <a:prstGeom prst="rect">
            <a:avLst/>
          </a:prstGeom>
        </p:spPr>
        <p:txBody>
          <a:bodyPr wrap="square">
            <a:spAutoFit/>
          </a:bodyPr>
          <a:lstStyle/>
          <a:p>
            <a:r>
              <a:rPr lang="en-GB" dirty="0">
                <a:latin typeface="Arial" panose="020B0604020202020204" pitchFamily="34" charset="0"/>
                <a:cs typeface="Arial" panose="020B0604020202020204" pitchFamily="34" charset="0"/>
              </a:rPr>
              <a:t>Corda is an open source distributed ledger platform intended for businesses. It supports privacy and assured identity, making it scalable and interoperable.</a:t>
            </a:r>
          </a:p>
        </p:txBody>
      </p:sp>
    </p:spTree>
    <p:extLst>
      <p:ext uri="{BB962C8B-B14F-4D97-AF65-F5344CB8AC3E}">
        <p14:creationId xmlns:p14="http://schemas.microsoft.com/office/powerpoint/2010/main" val="1363399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6559CE-AA43-1C4F-B9A4-7F19CBFF60EF}"/>
              </a:ext>
            </a:extLst>
          </p:cNvPr>
          <p:cNvSpPr>
            <a:spLocks noGrp="1"/>
          </p:cNvSpPr>
          <p:nvPr>
            <p:ph type="title"/>
          </p:nvPr>
        </p:nvSpPr>
        <p:spPr>
          <a:xfrm>
            <a:off x="648000" y="144000"/>
            <a:ext cx="10078412" cy="864000"/>
          </a:xfrm>
        </p:spPr>
        <p:txBody>
          <a:bodyPr/>
          <a:lstStyle/>
          <a:p>
            <a:r>
              <a:rPr lang="en-US" dirty="0"/>
              <a:t>State object</a:t>
            </a:r>
          </a:p>
        </p:txBody>
      </p:sp>
      <p:pic>
        <p:nvPicPr>
          <p:cNvPr id="5" name="Content Placeholder 4">
            <a:extLst>
              <a:ext uri="{FF2B5EF4-FFF2-40B4-BE49-F238E27FC236}">
                <a16:creationId xmlns:a16="http://schemas.microsoft.com/office/drawing/2014/main" xmlns="" id="{2206EB52-D184-EF4E-B95C-8AE5945C14C0}"/>
              </a:ext>
            </a:extLst>
          </p:cNvPr>
          <p:cNvPicPr>
            <a:picLocks noGrp="1" noChangeAspect="1"/>
          </p:cNvPicPr>
          <p:nvPr>
            <p:ph idx="1"/>
          </p:nvPr>
        </p:nvPicPr>
        <p:blipFill>
          <a:blip r:embed="rId2"/>
          <a:stretch>
            <a:fillRect/>
          </a:stretch>
        </p:blipFill>
        <p:spPr>
          <a:xfrm>
            <a:off x="4367808" y="1268760"/>
            <a:ext cx="7451009" cy="4752975"/>
          </a:xfrm>
          <a:prstGeom prst="rect">
            <a:avLst/>
          </a:prstGeom>
        </p:spPr>
      </p:pic>
      <p:sp>
        <p:nvSpPr>
          <p:cNvPr id="4" name="Slide Number Placeholder 3">
            <a:extLst>
              <a:ext uri="{FF2B5EF4-FFF2-40B4-BE49-F238E27FC236}">
                <a16:creationId xmlns:a16="http://schemas.microsoft.com/office/drawing/2014/main" xmlns="" id="{145E7EF7-8D1C-094C-AD4C-592B16820068}"/>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
        <p:nvSpPr>
          <p:cNvPr id="3" name="Rectangle 2">
            <a:extLst>
              <a:ext uri="{FF2B5EF4-FFF2-40B4-BE49-F238E27FC236}">
                <a16:creationId xmlns:a16="http://schemas.microsoft.com/office/drawing/2014/main" xmlns="" id="{17E7F2FD-BD72-744E-BA7A-5BFDA76C1826}"/>
              </a:ext>
            </a:extLst>
          </p:cNvPr>
          <p:cNvSpPr/>
          <p:nvPr/>
        </p:nvSpPr>
        <p:spPr>
          <a:xfrm>
            <a:off x="551384" y="1916832"/>
            <a:ext cx="3487360" cy="3724096"/>
          </a:xfrm>
          <a:prstGeom prst="rect">
            <a:avLst/>
          </a:prstGeom>
        </p:spPr>
        <p:txBody>
          <a:bodyPr wrap="square">
            <a:spAutoFit/>
          </a:bodyPr>
          <a:lstStyle/>
          <a:p>
            <a:pPr>
              <a:spcBef>
                <a:spcPts val="800"/>
              </a:spcBef>
            </a:pPr>
            <a:r>
              <a:rPr lang="en-US" dirty="0">
                <a:latin typeface="Arial" panose="020B0604020202020204" pitchFamily="34" charset="0"/>
                <a:cs typeface="Arial" panose="020B0604020202020204" pitchFamily="34" charset="0"/>
              </a:rPr>
              <a:t>State objects represent the smallest unit of data that constitute a financial agreement. </a:t>
            </a:r>
            <a:endParaRPr lang="en-US" dirty="0" smtClean="0">
              <a:latin typeface="Arial" panose="020B0604020202020204" pitchFamily="34" charset="0"/>
              <a:cs typeface="Arial" panose="020B0604020202020204" pitchFamily="34" charset="0"/>
            </a:endParaRPr>
          </a:p>
          <a:p>
            <a:pPr>
              <a:spcBef>
                <a:spcPts val="800"/>
              </a:spcBef>
            </a:pPr>
            <a:r>
              <a:rPr lang="en-US" dirty="0" smtClean="0">
                <a:latin typeface="Arial" panose="020B0604020202020204" pitchFamily="34" charset="0"/>
                <a:cs typeface="Arial" panose="020B0604020202020204" pitchFamily="34" charset="0"/>
              </a:rPr>
              <a:t>These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objects </a:t>
            </a:r>
            <a:r>
              <a:rPr lang="en-US" dirty="0">
                <a:latin typeface="Arial" panose="020B0604020202020204" pitchFamily="34" charset="0"/>
                <a:cs typeface="Arial" panose="020B0604020202020204" pitchFamily="34" charset="0"/>
              </a:rPr>
              <a:t>are digital documents that describe and fully capture all information about a </a:t>
            </a:r>
            <a:r>
              <a:rPr lang="en-US" dirty="0" smtClean="0">
                <a:latin typeface="Arial" panose="020B0604020202020204" pitchFamily="34" charset="0"/>
                <a:cs typeface="Arial" panose="020B0604020202020204" pitchFamily="34" charset="0"/>
              </a:rPr>
              <a:t>shared agreement </a:t>
            </a:r>
            <a:r>
              <a:rPr lang="en-US" dirty="0">
                <a:latin typeface="Arial" panose="020B0604020202020204" pitchFamily="34" charset="0"/>
                <a:cs typeface="Arial" panose="020B0604020202020204" pitchFamily="34" charset="0"/>
              </a:rPr>
              <a:t>between parties. </a:t>
            </a:r>
            <a:endParaRPr lang="en-US" dirty="0" smtClean="0">
              <a:latin typeface="Arial" panose="020B0604020202020204" pitchFamily="34" charset="0"/>
              <a:cs typeface="Arial" panose="020B0604020202020204" pitchFamily="34" charset="0"/>
            </a:endParaRPr>
          </a:p>
          <a:p>
            <a:pPr>
              <a:spcBef>
                <a:spcPts val="800"/>
              </a:spcBef>
            </a:pPr>
            <a:r>
              <a:rPr lang="en-US" dirty="0" smtClean="0">
                <a:latin typeface="Arial" panose="020B0604020202020204" pitchFamily="34" charset="0"/>
                <a:cs typeface="Arial" panose="020B0604020202020204" pitchFamily="34" charset="0"/>
              </a:rPr>
              <a:t>They </a:t>
            </a:r>
            <a:r>
              <a:rPr lang="en-US" dirty="0">
                <a:latin typeface="Arial" panose="020B0604020202020204" pitchFamily="34" charset="0"/>
                <a:cs typeface="Arial" panose="020B0604020202020204" pitchFamily="34" charset="0"/>
              </a:rPr>
              <a:t>are created or deleted as a result of transaction execution. </a:t>
            </a:r>
            <a:endParaRPr lang="en-US" dirty="0" smtClean="0">
              <a:latin typeface="Arial" panose="020B0604020202020204" pitchFamily="34" charset="0"/>
              <a:cs typeface="Arial" panose="020B0604020202020204" pitchFamily="34" charset="0"/>
            </a:endParaRPr>
          </a:p>
          <a:p>
            <a:pPr>
              <a:spcBef>
                <a:spcPts val="800"/>
              </a:spcBef>
            </a:pPr>
            <a:r>
              <a:rPr lang="en-US" dirty="0" smtClean="0">
                <a:latin typeface="Arial" panose="020B0604020202020204" pitchFamily="34" charset="0"/>
                <a:cs typeface="Arial" panose="020B0604020202020204" pitchFamily="34" charset="0"/>
              </a:rPr>
              <a:t>State objects </a:t>
            </a:r>
            <a:r>
              <a:rPr lang="en-US" dirty="0">
                <a:latin typeface="Arial" panose="020B0604020202020204" pitchFamily="34" charset="0"/>
                <a:cs typeface="Arial" panose="020B0604020202020204" pitchFamily="34" charset="0"/>
              </a:rPr>
              <a:t>refer to the contract code and legal prose.</a:t>
            </a:r>
          </a:p>
        </p:txBody>
      </p:sp>
    </p:spTree>
    <p:extLst>
      <p:ext uri="{BB962C8B-B14F-4D97-AF65-F5344CB8AC3E}">
        <p14:creationId xmlns:p14="http://schemas.microsoft.com/office/powerpoint/2010/main" val="1872033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25E674-58C9-C845-9424-61452EDFAA8A}"/>
              </a:ext>
            </a:extLst>
          </p:cNvPr>
          <p:cNvSpPr>
            <a:spLocks noGrp="1"/>
          </p:cNvSpPr>
          <p:nvPr>
            <p:ph type="title"/>
          </p:nvPr>
        </p:nvSpPr>
        <p:spPr/>
        <p:txBody>
          <a:bodyPr/>
          <a:lstStyle/>
          <a:p>
            <a:r>
              <a:rPr lang="en-US" dirty="0"/>
              <a:t>Corda node</a:t>
            </a:r>
          </a:p>
        </p:txBody>
      </p:sp>
      <p:pic>
        <p:nvPicPr>
          <p:cNvPr id="5" name="Content Placeholder 4">
            <a:extLst>
              <a:ext uri="{FF2B5EF4-FFF2-40B4-BE49-F238E27FC236}">
                <a16:creationId xmlns:a16="http://schemas.microsoft.com/office/drawing/2014/main" xmlns="" id="{A89550B6-9D87-1E4B-9370-0158F2754633}"/>
              </a:ext>
            </a:extLst>
          </p:cNvPr>
          <p:cNvPicPr>
            <a:picLocks noGrp="1" noChangeAspect="1"/>
          </p:cNvPicPr>
          <p:nvPr>
            <p:ph idx="1"/>
          </p:nvPr>
        </p:nvPicPr>
        <p:blipFill>
          <a:blip r:embed="rId2"/>
          <a:stretch>
            <a:fillRect/>
          </a:stretch>
        </p:blipFill>
        <p:spPr>
          <a:xfrm>
            <a:off x="4406262" y="1916737"/>
            <a:ext cx="7286098" cy="3528488"/>
          </a:xfrm>
          <a:prstGeom prst="rect">
            <a:avLst/>
          </a:prstGeom>
        </p:spPr>
      </p:pic>
      <p:sp>
        <p:nvSpPr>
          <p:cNvPr id="4" name="Slide Number Placeholder 3">
            <a:extLst>
              <a:ext uri="{FF2B5EF4-FFF2-40B4-BE49-F238E27FC236}">
                <a16:creationId xmlns:a16="http://schemas.microsoft.com/office/drawing/2014/main" xmlns="" id="{78EAC1B9-A8BE-7D4C-87B7-9EF69E499D4F}"/>
              </a:ext>
            </a:extLst>
          </p:cNvPr>
          <p:cNvSpPr>
            <a:spLocks noGrp="1"/>
          </p:cNvSpPr>
          <p:nvPr>
            <p:ph type="sldNum" sz="quarter" idx="4"/>
          </p:nvPr>
        </p:nvSpPr>
        <p:spPr/>
        <p:txBody>
          <a:bodyPr/>
          <a:lstStyle/>
          <a:p>
            <a:fld id="{2D5587A6-0F28-234D-9116-41BE2E1A2AC2}" type="slidenum">
              <a:rPr lang="en-US" smtClean="0"/>
              <a:pPr/>
              <a:t>13</a:t>
            </a:fld>
            <a:endParaRPr lang="en-US" dirty="0"/>
          </a:p>
        </p:txBody>
      </p:sp>
      <p:sp>
        <p:nvSpPr>
          <p:cNvPr id="3" name="Rectangle 2">
            <a:extLst>
              <a:ext uri="{FF2B5EF4-FFF2-40B4-BE49-F238E27FC236}">
                <a16:creationId xmlns:a16="http://schemas.microsoft.com/office/drawing/2014/main" xmlns="" id="{3411F48C-0290-FF49-B61B-E7BB5D7EF30D}"/>
              </a:ext>
            </a:extLst>
          </p:cNvPr>
          <p:cNvSpPr/>
          <p:nvPr/>
        </p:nvSpPr>
        <p:spPr>
          <a:xfrm>
            <a:off x="648000" y="1243464"/>
            <a:ext cx="3863824" cy="5314275"/>
          </a:xfrm>
          <a:prstGeom prst="rect">
            <a:avLst/>
          </a:prstGeom>
        </p:spPr>
        <p:txBody>
          <a:bodyPr wrap="square">
            <a:spAutoFit/>
          </a:bodyPr>
          <a:lstStyle/>
          <a:p>
            <a:pPr>
              <a:spcBef>
                <a:spcPts val="800"/>
              </a:spcBef>
            </a:pPr>
            <a:r>
              <a:rPr lang="en-US" dirty="0">
                <a:latin typeface="Arial" panose="020B0604020202020204" pitchFamily="34" charset="0"/>
                <a:cs typeface="Arial" panose="020B0604020202020204" pitchFamily="34" charset="0"/>
              </a:rPr>
              <a:t>The key elements of a Corda node are:</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 </a:t>
            </a:r>
            <a:r>
              <a:rPr lang="en-US" dirty="0" smtClean="0">
                <a:latin typeface="Arial" panose="020B0604020202020204" pitchFamily="34" charset="0"/>
                <a:cs typeface="Arial" panose="020B0604020202020204" pitchFamily="34" charset="0"/>
              </a:rPr>
              <a:t>persistence </a:t>
            </a:r>
            <a:r>
              <a:rPr lang="en-US" dirty="0">
                <a:latin typeface="Arial" panose="020B0604020202020204" pitchFamily="34" charset="0"/>
                <a:cs typeface="Arial" panose="020B0604020202020204" pitchFamily="34" charset="0"/>
              </a:rPr>
              <a:t>layer, which consists of a vault and storage service.</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 </a:t>
            </a:r>
            <a:r>
              <a:rPr lang="en-US" dirty="0" smtClean="0">
                <a:latin typeface="Arial" panose="020B0604020202020204" pitchFamily="34" charset="0"/>
                <a:cs typeface="Arial" panose="020B0604020202020204" pitchFamily="34" charset="0"/>
              </a:rPr>
              <a:t>network </a:t>
            </a:r>
            <a:r>
              <a:rPr lang="en-US" dirty="0">
                <a:latin typeface="Arial" panose="020B0604020202020204" pitchFamily="34" charset="0"/>
                <a:cs typeface="Arial" panose="020B0604020202020204" pitchFamily="34" charset="0"/>
              </a:rPr>
              <a:t>interface</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An RPC interface responsible for providing interface for interaction with the node’s owner.</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 </a:t>
            </a:r>
            <a:r>
              <a:rPr lang="en-US" dirty="0" smtClean="0">
                <a:latin typeface="Arial" panose="020B0604020202020204" pitchFamily="34" charset="0"/>
                <a:cs typeface="Arial" panose="020B0604020202020204" pitchFamily="34" charset="0"/>
              </a:rPr>
              <a:t>service hub, which </a:t>
            </a:r>
            <a:r>
              <a:rPr lang="en-US" dirty="0">
                <a:latin typeface="Arial" panose="020B0604020202020204" pitchFamily="34" charset="0"/>
                <a:cs typeface="Arial" panose="020B0604020202020204" pitchFamily="34" charset="0"/>
              </a:rPr>
              <a:t>enables flows in the node to call other services (utilities in a node) such as storage and vault services.</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 CorDapp interface and provider, which allows the extending of a node with </a:t>
            </a:r>
            <a:r>
              <a:rPr lang="en-US" dirty="0" err="1" smtClean="0">
                <a:latin typeface="Arial" panose="020B0604020202020204" pitchFamily="34" charset="0"/>
                <a:cs typeface="Arial" panose="020B0604020202020204" pitchFamily="34" charset="0"/>
              </a:rPr>
              <a:t>CorDapps</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63292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417F1B8-3BED-EF48-B055-5BC506B8021E}"/>
              </a:ext>
            </a:extLst>
          </p:cNvPr>
          <p:cNvPicPr>
            <a:picLocks noGrp="1" noChangeAspect="1"/>
          </p:cNvPicPr>
          <p:nvPr>
            <p:ph idx="1"/>
          </p:nvPr>
        </p:nvPicPr>
        <p:blipFill>
          <a:blip r:embed="rId2"/>
          <a:stretch>
            <a:fillRect/>
          </a:stretch>
        </p:blipFill>
        <p:spPr>
          <a:xfrm>
            <a:off x="1030559" y="1124744"/>
            <a:ext cx="9017020" cy="5391621"/>
          </a:xfrm>
          <a:prstGeom prst="rect">
            <a:avLst/>
          </a:prstGeom>
        </p:spPr>
      </p:pic>
      <p:sp>
        <p:nvSpPr>
          <p:cNvPr id="4" name="Slide Number Placeholder 3">
            <a:extLst>
              <a:ext uri="{FF2B5EF4-FFF2-40B4-BE49-F238E27FC236}">
                <a16:creationId xmlns:a16="http://schemas.microsoft.com/office/drawing/2014/main" xmlns="" id="{38F3D035-244D-8748-93CA-3A5FB91BD091}"/>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
        <p:nvSpPr>
          <p:cNvPr id="2" name="Title 1">
            <a:extLst>
              <a:ext uri="{FF2B5EF4-FFF2-40B4-BE49-F238E27FC236}">
                <a16:creationId xmlns:a16="http://schemas.microsoft.com/office/drawing/2014/main" xmlns="" id="{80BBBC43-BC8B-D644-8A06-A7E04D4E27B1}"/>
              </a:ext>
            </a:extLst>
          </p:cNvPr>
          <p:cNvSpPr>
            <a:spLocks noGrp="1"/>
          </p:cNvSpPr>
          <p:nvPr>
            <p:ph type="title"/>
          </p:nvPr>
        </p:nvSpPr>
        <p:spPr/>
        <p:txBody>
          <a:bodyPr/>
          <a:lstStyle/>
          <a:p>
            <a:r>
              <a:rPr lang="en-US" dirty="0"/>
              <a:t>Corda transaction flow</a:t>
            </a:r>
          </a:p>
        </p:txBody>
      </p:sp>
    </p:spTree>
    <p:extLst>
      <p:ext uri="{BB962C8B-B14F-4D97-AF65-F5344CB8AC3E}">
        <p14:creationId xmlns:p14="http://schemas.microsoft.com/office/powerpoint/2010/main" val="3838941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4E892-4F70-B749-A940-5D4A03AB50E9}"/>
              </a:ext>
            </a:extLst>
          </p:cNvPr>
          <p:cNvSpPr>
            <a:spLocks noGrp="1"/>
          </p:cNvSpPr>
          <p:nvPr>
            <p:ph type="title"/>
          </p:nvPr>
        </p:nvSpPr>
        <p:spPr/>
        <p:txBody>
          <a:bodyPr/>
          <a:lstStyle/>
          <a:p>
            <a:r>
              <a:rPr lang="en-US" dirty="0"/>
              <a:t>Quorum</a:t>
            </a:r>
          </a:p>
        </p:txBody>
      </p:sp>
      <p:pic>
        <p:nvPicPr>
          <p:cNvPr id="5" name="Content Placeholder 4">
            <a:extLst>
              <a:ext uri="{FF2B5EF4-FFF2-40B4-BE49-F238E27FC236}">
                <a16:creationId xmlns:a16="http://schemas.microsoft.com/office/drawing/2014/main" xmlns="" id="{A223726D-B382-FB45-8D5B-288C114FA7CE}"/>
              </a:ext>
            </a:extLst>
          </p:cNvPr>
          <p:cNvPicPr>
            <a:picLocks noGrp="1" noChangeAspect="1"/>
          </p:cNvPicPr>
          <p:nvPr>
            <p:ph idx="1"/>
          </p:nvPr>
        </p:nvPicPr>
        <p:blipFill>
          <a:blip r:embed="rId2"/>
          <a:stretch>
            <a:fillRect/>
          </a:stretch>
        </p:blipFill>
        <p:spPr>
          <a:xfrm>
            <a:off x="1822580" y="980728"/>
            <a:ext cx="9877420" cy="5299280"/>
          </a:xfrm>
          <a:prstGeom prst="rect">
            <a:avLst/>
          </a:prstGeom>
        </p:spPr>
      </p:pic>
      <p:sp>
        <p:nvSpPr>
          <p:cNvPr id="4" name="Slide Number Placeholder 3">
            <a:extLst>
              <a:ext uri="{FF2B5EF4-FFF2-40B4-BE49-F238E27FC236}">
                <a16:creationId xmlns:a16="http://schemas.microsoft.com/office/drawing/2014/main" xmlns="" id="{F4F17DAC-5DAE-394F-8EF3-54ED86BBDDF2}"/>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6" name="Rectangle 5">
            <a:extLst>
              <a:ext uri="{FF2B5EF4-FFF2-40B4-BE49-F238E27FC236}">
                <a16:creationId xmlns:a16="http://schemas.microsoft.com/office/drawing/2014/main" xmlns="" id="{5FD71CBD-E89B-B84D-9A91-C1DA930C54AE}"/>
              </a:ext>
            </a:extLst>
          </p:cNvPr>
          <p:cNvSpPr/>
          <p:nvPr/>
        </p:nvSpPr>
        <p:spPr>
          <a:xfrm>
            <a:off x="7752184" y="5085184"/>
            <a:ext cx="2351927"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Quorum architecture </a:t>
            </a:r>
            <a:endParaRPr lang="en-GB" dirty="0">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D4A80264-C027-4245-BDAA-176A73C117DD}"/>
              </a:ext>
            </a:extLst>
          </p:cNvPr>
          <p:cNvSpPr/>
          <p:nvPr/>
        </p:nvSpPr>
        <p:spPr>
          <a:xfrm>
            <a:off x="286283" y="2852936"/>
            <a:ext cx="3598933" cy="2513509"/>
          </a:xfrm>
          <a:prstGeom prst="rect">
            <a:avLst/>
          </a:prstGeom>
        </p:spPr>
        <p:txBody>
          <a:bodyPr wrap="square">
            <a:spAutoFit/>
          </a:bodyPr>
          <a:lstStyle/>
          <a:p>
            <a:pPr>
              <a:spcBef>
                <a:spcPts val="800"/>
              </a:spcBef>
            </a:pPr>
            <a:r>
              <a:rPr lang="en-US" dirty="0">
                <a:latin typeface="Arial" panose="020B0604020202020204" pitchFamily="34" charset="0"/>
                <a:cs typeface="Arial" panose="020B0604020202020204" pitchFamily="34" charset="0"/>
              </a:rPr>
              <a:t>Quorum is </a:t>
            </a:r>
            <a:r>
              <a:rPr lang="en-US" dirty="0" smtClean="0">
                <a:latin typeface="Arial" panose="020B0604020202020204" pitchFamily="34" charset="0"/>
                <a:cs typeface="Arial" panose="020B0604020202020204" pitchFamily="34" charset="0"/>
              </a:rPr>
              <a:t>another </a:t>
            </a:r>
            <a:r>
              <a:rPr lang="en-US" dirty="0">
                <a:latin typeface="Arial" panose="020B0604020202020204" pitchFamily="34" charset="0"/>
                <a:cs typeface="Arial" panose="020B0604020202020204" pitchFamily="34" charset="0"/>
              </a:rPr>
              <a:t>open source enterprise blockchain platform. </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It is a lightweight fork of Ethereum.</a:t>
            </a: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Enterprise features primarily focus on providing enterprise-grade privacy, performance, and access control.</a:t>
            </a:r>
          </a:p>
        </p:txBody>
      </p:sp>
    </p:spTree>
    <p:extLst>
      <p:ext uri="{BB962C8B-B14F-4D97-AF65-F5344CB8AC3E}">
        <p14:creationId xmlns:p14="http://schemas.microsoft.com/office/powerpoint/2010/main" val="75212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C46F2-2742-7942-BC58-7AC02E752D58}"/>
              </a:ext>
            </a:extLst>
          </p:cNvPr>
          <p:cNvSpPr>
            <a:spLocks noGrp="1"/>
          </p:cNvSpPr>
          <p:nvPr>
            <p:ph type="title"/>
          </p:nvPr>
        </p:nvSpPr>
        <p:spPr>
          <a:xfrm>
            <a:off x="648000" y="360000"/>
            <a:ext cx="10078412" cy="504032"/>
          </a:xfrm>
        </p:spPr>
        <p:txBody>
          <a:bodyPr>
            <a:normAutofit fontScale="90000"/>
          </a:bodyPr>
          <a:lstStyle/>
          <a:p>
            <a:r>
              <a:rPr lang="en-US" dirty="0"/>
              <a:t>Quorum private transaction flow</a:t>
            </a:r>
          </a:p>
        </p:txBody>
      </p:sp>
      <p:pic>
        <p:nvPicPr>
          <p:cNvPr id="5" name="Content Placeholder 4">
            <a:extLst>
              <a:ext uri="{FF2B5EF4-FFF2-40B4-BE49-F238E27FC236}">
                <a16:creationId xmlns:a16="http://schemas.microsoft.com/office/drawing/2014/main" xmlns="" id="{6203537D-0E8E-C043-8577-79DFE14A26AC}"/>
              </a:ext>
            </a:extLst>
          </p:cNvPr>
          <p:cNvPicPr>
            <a:picLocks noGrp="1" noChangeAspect="1"/>
          </p:cNvPicPr>
          <p:nvPr>
            <p:ph idx="1"/>
          </p:nvPr>
        </p:nvPicPr>
        <p:blipFill>
          <a:blip r:embed="rId2"/>
          <a:stretch>
            <a:fillRect/>
          </a:stretch>
        </p:blipFill>
        <p:spPr>
          <a:xfrm>
            <a:off x="2351584" y="980728"/>
            <a:ext cx="7128792" cy="5567181"/>
          </a:xfrm>
          <a:prstGeom prst="rect">
            <a:avLst/>
          </a:prstGeom>
        </p:spPr>
      </p:pic>
      <p:sp>
        <p:nvSpPr>
          <p:cNvPr id="4" name="Slide Number Placeholder 3">
            <a:extLst>
              <a:ext uri="{FF2B5EF4-FFF2-40B4-BE49-F238E27FC236}">
                <a16:creationId xmlns:a16="http://schemas.microsoft.com/office/drawing/2014/main" xmlns="" id="{C743947C-E6AE-4D40-B405-708DD42D2EC2}"/>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Tree>
    <p:extLst>
      <p:ext uri="{BB962C8B-B14F-4D97-AF65-F5344CB8AC3E}">
        <p14:creationId xmlns:p14="http://schemas.microsoft.com/office/powerpoint/2010/main" val="1293549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72D921-C737-5342-852B-67A80379C12F}"/>
              </a:ext>
            </a:extLst>
          </p:cNvPr>
          <p:cNvSpPr>
            <a:spLocks noGrp="1"/>
          </p:cNvSpPr>
          <p:nvPr>
            <p:ph type="title"/>
          </p:nvPr>
        </p:nvSpPr>
        <p:spPr>
          <a:xfrm>
            <a:off x="263352" y="288016"/>
            <a:ext cx="10078412" cy="864000"/>
          </a:xfrm>
        </p:spPr>
        <p:txBody>
          <a:bodyPr>
            <a:normAutofit fontScale="90000"/>
          </a:bodyPr>
          <a:lstStyle/>
          <a:p>
            <a:r>
              <a:rPr lang="en-GB" dirty="0"/>
              <a:t>Enclave and transaction manager high-level architecture</a:t>
            </a:r>
            <a:endParaRPr lang="en-US" dirty="0"/>
          </a:p>
        </p:txBody>
      </p:sp>
      <p:sp>
        <p:nvSpPr>
          <p:cNvPr id="4" name="Slide Number Placeholder 3">
            <a:extLst>
              <a:ext uri="{FF2B5EF4-FFF2-40B4-BE49-F238E27FC236}">
                <a16:creationId xmlns:a16="http://schemas.microsoft.com/office/drawing/2014/main" xmlns="" id="{8E1FCCAE-24FE-7948-99D3-EB64C61AB126}"/>
              </a:ext>
            </a:extLst>
          </p:cNvPr>
          <p:cNvSpPr>
            <a:spLocks noGrp="1"/>
          </p:cNvSpPr>
          <p:nvPr>
            <p:ph type="sldNum" sz="quarter" idx="4"/>
          </p:nvPr>
        </p:nvSpPr>
        <p:spPr/>
        <p:txBody>
          <a:bodyPr/>
          <a:lstStyle/>
          <a:p>
            <a:fld id="{2D5587A6-0F28-234D-9116-41BE2E1A2AC2}" type="slidenum">
              <a:rPr lang="en-US" smtClean="0"/>
              <a:pPr/>
              <a:t>17</a:t>
            </a:fld>
            <a:endParaRPr lang="en-US" dirty="0"/>
          </a:p>
        </p:txBody>
      </p:sp>
      <p:pic>
        <p:nvPicPr>
          <p:cNvPr id="5" name="Picture 4">
            <a:extLst>
              <a:ext uri="{FF2B5EF4-FFF2-40B4-BE49-F238E27FC236}">
                <a16:creationId xmlns:a16="http://schemas.microsoft.com/office/drawing/2014/main" xmlns="" id="{77853C70-B86C-AA48-BF21-307ABDE4D90B}"/>
              </a:ext>
            </a:extLst>
          </p:cNvPr>
          <p:cNvPicPr>
            <a:picLocks noChangeAspect="1"/>
          </p:cNvPicPr>
          <p:nvPr/>
        </p:nvPicPr>
        <p:blipFill>
          <a:blip r:embed="rId2"/>
          <a:stretch>
            <a:fillRect/>
          </a:stretch>
        </p:blipFill>
        <p:spPr>
          <a:xfrm>
            <a:off x="3575720" y="1152016"/>
            <a:ext cx="8465928" cy="5562789"/>
          </a:xfrm>
          <a:prstGeom prst="rect">
            <a:avLst/>
          </a:prstGeom>
        </p:spPr>
      </p:pic>
      <p:sp>
        <p:nvSpPr>
          <p:cNvPr id="3" name="Rectangle 2">
            <a:extLst>
              <a:ext uri="{FF2B5EF4-FFF2-40B4-BE49-F238E27FC236}">
                <a16:creationId xmlns:a16="http://schemas.microsoft.com/office/drawing/2014/main" xmlns="" id="{5B21B41B-87BC-D849-8929-07A5878C1B2D}"/>
              </a:ext>
            </a:extLst>
          </p:cNvPr>
          <p:cNvSpPr/>
          <p:nvPr/>
        </p:nvSpPr>
        <p:spPr>
          <a:xfrm>
            <a:off x="298080" y="1628800"/>
            <a:ext cx="3105540" cy="2616101"/>
          </a:xfrm>
          <a:prstGeom prst="rect">
            <a:avLst/>
          </a:prstGeom>
        </p:spPr>
        <p:txBody>
          <a:bodyPr wrap="square">
            <a:spAutoFit/>
          </a:bodyPr>
          <a:lstStyle/>
          <a:p>
            <a:pPr>
              <a:spcBef>
                <a:spcPts val="800"/>
              </a:spcBef>
            </a:pPr>
            <a:r>
              <a:rPr lang="en-GB" dirty="0" smtClean="0"/>
              <a:t>This diagram shows </a:t>
            </a:r>
            <a:r>
              <a:rPr lang="en-GB" dirty="0"/>
              <a:t>more details of steps 4</a:t>
            </a:r>
            <a:r>
              <a:rPr lang="en-GB" dirty="0" smtClean="0"/>
              <a:t>, 5, and 11 </a:t>
            </a:r>
            <a:r>
              <a:rPr lang="en-GB" dirty="0"/>
              <a:t>from </a:t>
            </a:r>
            <a:r>
              <a:rPr lang="en-GB" dirty="0" smtClean="0"/>
              <a:t>the previous slide, which are key elements of the Quorum platform operation:</a:t>
            </a:r>
            <a:endParaRPr lang="en-GB" dirty="0"/>
          </a:p>
          <a:p>
            <a:pPr>
              <a:spcBef>
                <a:spcPts val="800"/>
              </a:spcBef>
            </a:pPr>
            <a:r>
              <a:rPr lang="en-GB" dirty="0" smtClean="0"/>
              <a:t>4. Enclave </a:t>
            </a:r>
            <a:r>
              <a:rPr lang="en-GB" dirty="0"/>
              <a:t>encryption </a:t>
            </a:r>
            <a:r>
              <a:rPr lang="en-GB" dirty="0" smtClean="0"/>
              <a:t>process</a:t>
            </a:r>
            <a:endParaRPr lang="en-GB" dirty="0"/>
          </a:p>
          <a:p>
            <a:pPr>
              <a:spcBef>
                <a:spcPts val="800"/>
              </a:spcBef>
            </a:pPr>
            <a:r>
              <a:rPr lang="en-GB" dirty="0" smtClean="0"/>
              <a:t>5. Transaction propagation</a:t>
            </a:r>
            <a:endParaRPr lang="en-GB" dirty="0"/>
          </a:p>
          <a:p>
            <a:pPr>
              <a:spcBef>
                <a:spcPts val="800"/>
              </a:spcBef>
            </a:pPr>
            <a:r>
              <a:rPr lang="en-GB" dirty="0" smtClean="0"/>
              <a:t>11. Enclave </a:t>
            </a:r>
            <a:r>
              <a:rPr lang="en-GB" dirty="0"/>
              <a:t>decryption </a:t>
            </a:r>
            <a:r>
              <a:rPr lang="en-GB" dirty="0" smtClean="0"/>
              <a:t>process</a:t>
            </a:r>
          </a:p>
        </p:txBody>
      </p:sp>
    </p:spTree>
    <p:extLst>
      <p:ext uri="{BB962C8B-B14F-4D97-AF65-F5344CB8AC3E}">
        <p14:creationId xmlns:p14="http://schemas.microsoft.com/office/powerpoint/2010/main" val="789154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7A6D4-159C-F143-B243-142106B1DA28}"/>
              </a:ext>
            </a:extLst>
          </p:cNvPr>
          <p:cNvSpPr>
            <a:spLocks noGrp="1"/>
          </p:cNvSpPr>
          <p:nvPr>
            <p:ph type="title"/>
          </p:nvPr>
        </p:nvSpPr>
        <p:spPr/>
        <p:txBody>
          <a:bodyPr/>
          <a:lstStyle/>
          <a:p>
            <a:r>
              <a:rPr lang="en-US" dirty="0"/>
              <a:t>Access governance</a:t>
            </a:r>
          </a:p>
        </p:txBody>
      </p:sp>
      <p:pic>
        <p:nvPicPr>
          <p:cNvPr id="5" name="Content Placeholder 4">
            <a:extLst>
              <a:ext uri="{FF2B5EF4-FFF2-40B4-BE49-F238E27FC236}">
                <a16:creationId xmlns:a16="http://schemas.microsoft.com/office/drawing/2014/main" xmlns="" id="{1520C90B-8273-7040-8558-209764D611C8}"/>
              </a:ext>
            </a:extLst>
          </p:cNvPr>
          <p:cNvPicPr>
            <a:picLocks noGrp="1" noChangeAspect="1"/>
          </p:cNvPicPr>
          <p:nvPr>
            <p:ph idx="1"/>
          </p:nvPr>
        </p:nvPicPr>
        <p:blipFill>
          <a:blip r:embed="rId2"/>
          <a:stretch>
            <a:fillRect/>
          </a:stretch>
        </p:blipFill>
        <p:spPr>
          <a:xfrm>
            <a:off x="1566566" y="2373052"/>
            <a:ext cx="8241280" cy="4392488"/>
          </a:xfrm>
          <a:prstGeom prst="rect">
            <a:avLst/>
          </a:prstGeom>
        </p:spPr>
      </p:pic>
      <p:sp>
        <p:nvSpPr>
          <p:cNvPr id="4" name="Slide Number Placeholder 3">
            <a:extLst>
              <a:ext uri="{FF2B5EF4-FFF2-40B4-BE49-F238E27FC236}">
                <a16:creationId xmlns:a16="http://schemas.microsoft.com/office/drawing/2014/main" xmlns="" id="{8AED08DD-AF6C-C64C-A7F7-8FF542DEA8EA}"/>
              </a:ext>
            </a:extLst>
          </p:cNvPr>
          <p:cNvSpPr>
            <a:spLocks noGrp="1"/>
          </p:cNvSpPr>
          <p:nvPr>
            <p:ph type="sldNum" sz="quarter" idx="4"/>
          </p:nvPr>
        </p:nvSpPr>
        <p:spPr/>
        <p:txBody>
          <a:bodyPr/>
          <a:lstStyle/>
          <a:p>
            <a:fld id="{2D5587A6-0F28-234D-9116-41BE2E1A2AC2}" type="slidenum">
              <a:rPr lang="en-US" smtClean="0"/>
              <a:pPr/>
              <a:t>18</a:t>
            </a:fld>
            <a:endParaRPr lang="en-US" dirty="0"/>
          </a:p>
        </p:txBody>
      </p:sp>
      <p:sp>
        <p:nvSpPr>
          <p:cNvPr id="3" name="Rectangle 2">
            <a:extLst>
              <a:ext uri="{FF2B5EF4-FFF2-40B4-BE49-F238E27FC236}">
                <a16:creationId xmlns:a16="http://schemas.microsoft.com/office/drawing/2014/main" xmlns="" id="{FA218FC8-F012-1441-AFF9-49A73C6669F7}"/>
              </a:ext>
            </a:extLst>
          </p:cNvPr>
          <p:cNvSpPr/>
          <p:nvPr/>
        </p:nvSpPr>
        <p:spPr>
          <a:xfrm>
            <a:off x="777974" y="1172723"/>
            <a:ext cx="10574610" cy="1200329"/>
          </a:xfrm>
          <a:prstGeom prst="rect">
            <a:avLst/>
          </a:prstGeom>
        </p:spPr>
        <p:txBody>
          <a:bodyPr wrap="square">
            <a:spAutoFit/>
          </a:bodyPr>
          <a:lstStyle/>
          <a:p>
            <a:r>
              <a:rPr lang="en-US" dirty="0">
                <a:latin typeface="Arial" panose="020B0604020202020204" pitchFamily="34" charset="0"/>
                <a:cs typeface="Arial" panose="020B0604020202020204" pitchFamily="34" charset="0"/>
              </a:rPr>
              <a:t>Enterprise-grade access control (in the form of either a new mechanism on the chain, or control driven by an enterprise SSO already in place) is a fundamental requirement in enterprise blockchains. As all participants must be identifiable on a consortium chain, it is essential to build an access control mechanism that facilitates that process.</a:t>
            </a:r>
          </a:p>
        </p:txBody>
      </p:sp>
    </p:spTree>
    <p:extLst>
      <p:ext uri="{BB962C8B-B14F-4D97-AF65-F5344CB8AC3E}">
        <p14:creationId xmlns:p14="http://schemas.microsoft.com/office/powerpoint/2010/main" val="3801786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FD8997-91FC-7F4E-860D-43FE0CFF902A}"/>
              </a:ext>
            </a:extLst>
          </p:cNvPr>
          <p:cNvSpPr>
            <a:spLocks noGrp="1"/>
          </p:cNvSpPr>
          <p:nvPr>
            <p:ph type="title"/>
          </p:nvPr>
        </p:nvSpPr>
        <p:spPr/>
        <p:txBody>
          <a:bodyPr/>
          <a:lstStyle/>
          <a:p>
            <a:r>
              <a:rPr lang="en-US" dirty="0"/>
              <a:t>Quorum’s pluggable consensus mechanisms</a:t>
            </a:r>
          </a:p>
        </p:txBody>
      </p:sp>
      <p:sp>
        <p:nvSpPr>
          <p:cNvPr id="3" name="Content Placeholder 2">
            <a:extLst>
              <a:ext uri="{FF2B5EF4-FFF2-40B4-BE49-F238E27FC236}">
                <a16:creationId xmlns:a16="http://schemas.microsoft.com/office/drawing/2014/main" xmlns="" id="{D2B8BECA-E721-8949-86BF-CCDD63B94E4C}"/>
              </a:ext>
            </a:extLst>
          </p:cNvPr>
          <p:cNvSpPr>
            <a:spLocks noGrp="1"/>
          </p:cNvSpPr>
          <p:nvPr>
            <p:ph idx="1"/>
          </p:nvPr>
        </p:nvSpPr>
        <p:spPr/>
        <p:txBody>
          <a:bodyPr/>
          <a:lstStyle/>
          <a:p>
            <a:r>
              <a:rPr lang="en-GB" dirty="0"/>
              <a:t>Raft: A crash fault-tolerant consensus algorithm </a:t>
            </a:r>
          </a:p>
          <a:p>
            <a:r>
              <a:rPr lang="en-GB" dirty="0"/>
              <a:t>IBFT: A PBFT-inspired BFT algorithm </a:t>
            </a:r>
          </a:p>
          <a:p>
            <a:r>
              <a:rPr lang="en-GB" dirty="0"/>
              <a:t>Clique: Proof of Authority (PoA) inherited from public Ethereum </a:t>
            </a:r>
          </a:p>
        </p:txBody>
      </p:sp>
      <p:sp>
        <p:nvSpPr>
          <p:cNvPr id="4" name="Slide Number Placeholder 3">
            <a:extLst>
              <a:ext uri="{FF2B5EF4-FFF2-40B4-BE49-F238E27FC236}">
                <a16:creationId xmlns:a16="http://schemas.microsoft.com/office/drawing/2014/main" xmlns="" id="{159F0F8F-0634-B54A-9D05-BC1200DA3BD3}"/>
              </a:ext>
            </a:extLst>
          </p:cNvPr>
          <p:cNvSpPr>
            <a:spLocks noGrp="1"/>
          </p:cNvSpPr>
          <p:nvPr>
            <p:ph type="sldNum" sz="quarter" idx="4"/>
          </p:nvPr>
        </p:nvSpPr>
        <p:spPr/>
        <p:txBody>
          <a:bodyPr/>
          <a:lstStyle/>
          <a:p>
            <a:fld id="{2D5587A6-0F28-234D-9116-41BE2E1A2AC2}" type="slidenum">
              <a:rPr lang="en-US" smtClean="0"/>
              <a:pPr/>
              <a:t>19</a:t>
            </a:fld>
            <a:endParaRPr lang="en-US" dirty="0"/>
          </a:p>
        </p:txBody>
      </p:sp>
    </p:spTree>
    <p:extLst>
      <p:ext uri="{BB962C8B-B14F-4D97-AF65-F5344CB8AC3E}">
        <p14:creationId xmlns:p14="http://schemas.microsoft.com/office/powerpoint/2010/main" val="2451942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normAutofit/>
          </a:bodyPr>
          <a:lstStyle/>
          <a:p>
            <a:r>
              <a:rPr lang="en-GB" dirty="0"/>
              <a:t>Enterprise solutions and </a:t>
            </a:r>
            <a:r>
              <a:rPr lang="en-GB" dirty="0" err="1"/>
              <a:t>blockchain</a:t>
            </a:r>
            <a:r>
              <a:rPr lang="en-GB" dirty="0"/>
              <a:t>, limiting factors</a:t>
            </a:r>
          </a:p>
          <a:p>
            <a:r>
              <a:rPr lang="en-GB" dirty="0"/>
              <a:t>Enterprise </a:t>
            </a:r>
            <a:r>
              <a:rPr lang="en-GB" dirty="0" err="1"/>
              <a:t>blockchain</a:t>
            </a:r>
            <a:r>
              <a:rPr lang="en-GB" dirty="0"/>
              <a:t> requirements</a:t>
            </a:r>
          </a:p>
          <a:p>
            <a:r>
              <a:rPr lang="en-GB" dirty="0"/>
              <a:t>Enterprise blockchain architecture</a:t>
            </a:r>
          </a:p>
          <a:p>
            <a:r>
              <a:rPr lang="en-GB" dirty="0"/>
              <a:t>Enterprise </a:t>
            </a:r>
            <a:r>
              <a:rPr lang="en-GB" dirty="0" err="1"/>
              <a:t>blockchain</a:t>
            </a:r>
            <a:r>
              <a:rPr lang="en-GB" dirty="0"/>
              <a:t> versus public </a:t>
            </a:r>
            <a:r>
              <a:rPr lang="en-GB" dirty="0" err="1"/>
              <a:t>blockchain</a:t>
            </a:r>
            <a:endParaRPr lang="en-GB" dirty="0"/>
          </a:p>
          <a:p>
            <a:r>
              <a:rPr lang="en-GB" dirty="0"/>
              <a:t>Designing enterprise blockchain solutions</a:t>
            </a:r>
          </a:p>
          <a:p>
            <a:r>
              <a:rPr lang="en-GB" dirty="0"/>
              <a:t>Blockchain in the cloud</a:t>
            </a:r>
          </a:p>
          <a:p>
            <a:r>
              <a:rPr lang="en-GB" dirty="0"/>
              <a:t>Corda</a:t>
            </a:r>
          </a:p>
          <a:p>
            <a:r>
              <a:rPr lang="en-GB" dirty="0"/>
              <a:t>Quorum</a:t>
            </a:r>
          </a:p>
          <a:p>
            <a:pPr lvl="0">
              <a:lnSpc>
                <a:spcPct val="150000"/>
              </a:lnSpc>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A98699C-35C1-5D41-8338-C9BD0069F938}"/>
              </a:ext>
            </a:extLst>
          </p:cNvPr>
          <p:cNvSpPr>
            <a:spLocks noGrp="1"/>
          </p:cNvSpPr>
          <p:nvPr>
            <p:ph type="sldNum" sz="quarter" idx="4"/>
          </p:nvPr>
        </p:nvSpPr>
        <p:spPr/>
        <p:txBody>
          <a:bodyPr/>
          <a:lstStyle/>
          <a:p>
            <a:fld id="{2D5587A6-0F28-234D-9116-41BE2E1A2AC2}" type="slidenum">
              <a:rPr lang="en-US" smtClean="0"/>
              <a:pPr/>
              <a:t>20</a:t>
            </a:fld>
            <a:endParaRPr lang="en-US" dirty="0"/>
          </a:p>
        </p:txBody>
      </p:sp>
      <p:sp>
        <p:nvSpPr>
          <p:cNvPr id="5" name="Title 1">
            <a:extLst>
              <a:ext uri="{FF2B5EF4-FFF2-40B4-BE49-F238E27FC236}">
                <a16:creationId xmlns:a16="http://schemas.microsoft.com/office/drawing/2014/main" xmlns="" id="{51E1DE2F-9B57-8C4A-9400-6D7607FD1352}"/>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a16="http://schemas.microsoft.com/office/drawing/2014/main" xmlns="" id="{5E737453-7321-8949-9633-8B05318D6C45}"/>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Set up a Quorum network with IBFT, following the steps described in </a:t>
            </a:r>
            <a:r>
              <a:rPr lang="en-US" dirty="0"/>
              <a:t>the </a:t>
            </a:r>
            <a:r>
              <a:rPr lang="en-US" sz="2000" dirty="0"/>
              <a:t>core </a:t>
            </a:r>
            <a:r>
              <a:rPr lang="en-US" sz="2000" i="1" dirty="0"/>
              <a:t>Mastering </a:t>
            </a:r>
            <a:r>
              <a:rPr lang="en-US" i="1" dirty="0" err="1"/>
              <a:t>Blockchain</a:t>
            </a:r>
            <a:r>
              <a:rPr lang="en-US" dirty="0"/>
              <a:t> </a:t>
            </a:r>
            <a:r>
              <a:rPr lang="en-US" sz="2000" dirty="0"/>
              <a:t>book.</a:t>
            </a:r>
          </a:p>
        </p:txBody>
      </p:sp>
    </p:spTree>
    <p:extLst>
      <p:ext uri="{BB962C8B-B14F-4D97-AF65-F5344CB8AC3E}">
        <p14:creationId xmlns:p14="http://schemas.microsoft.com/office/powerpoint/2010/main" val="938343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2E75408-A535-D640-BF5A-CD7FA71E9CD0}"/>
              </a:ext>
            </a:extLst>
          </p:cNvPr>
          <p:cNvSpPr>
            <a:spLocks noGrp="1"/>
          </p:cNvSpPr>
          <p:nvPr>
            <p:ph type="sldNum" sz="quarter" idx="4"/>
          </p:nvPr>
        </p:nvSpPr>
        <p:spPr/>
        <p:txBody>
          <a:bodyPr/>
          <a:lstStyle/>
          <a:p>
            <a:fld id="{2D5587A6-0F28-234D-9116-41BE2E1A2AC2}" type="slidenum">
              <a:rPr lang="en-US" smtClean="0"/>
              <a:pPr/>
              <a:t>21</a:t>
            </a:fld>
            <a:endParaRPr lang="en-US" dirty="0"/>
          </a:p>
        </p:txBody>
      </p:sp>
      <p:sp>
        <p:nvSpPr>
          <p:cNvPr id="5" name="Title 1">
            <a:extLst>
              <a:ext uri="{FF2B5EF4-FFF2-40B4-BE49-F238E27FC236}">
                <a16:creationId xmlns:a16="http://schemas.microsoft.com/office/drawing/2014/main" xmlns="" id="{F956BA43-D9B0-DD42-9FC2-BB97FA339EFA}"/>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DA2849D7-CEC9-F747-B2C8-C6BE8022AF8A}"/>
              </a:ext>
            </a:extLst>
          </p:cNvPr>
          <p:cNvSpPr>
            <a:spLocks noGrp="1"/>
          </p:cNvSpPr>
          <p:nvPr>
            <p:ph idx="1"/>
          </p:nvPr>
        </p:nvSpPr>
        <p:spPr>
          <a:xfrm>
            <a:off x="519702" y="1628800"/>
            <a:ext cx="10515600" cy="4680520"/>
          </a:xfrm>
        </p:spPr>
        <p:txBody>
          <a:bodyPr>
            <a:normAutofit/>
          </a:bodyPr>
          <a:lstStyle/>
          <a:p>
            <a:pPr marL="0" indent="0">
              <a:buNone/>
            </a:pPr>
            <a:r>
              <a:rPr lang="en-GB" dirty="0"/>
              <a:t>In this presentation, we covered:</a:t>
            </a:r>
          </a:p>
          <a:p>
            <a:r>
              <a:rPr lang="en-GB" dirty="0"/>
              <a:t>Enterprise solutions with blockchain</a:t>
            </a:r>
          </a:p>
          <a:p>
            <a:r>
              <a:rPr lang="en-GB" dirty="0"/>
              <a:t>Limiting factors in public </a:t>
            </a:r>
            <a:r>
              <a:rPr lang="en-GB" dirty="0" err="1" smtClean="0"/>
              <a:t>blockchains</a:t>
            </a:r>
            <a:endParaRPr lang="en-GB" dirty="0"/>
          </a:p>
          <a:p>
            <a:r>
              <a:rPr lang="en-GB" dirty="0"/>
              <a:t>How to make blockchain suitable for enterprise use </a:t>
            </a:r>
            <a:r>
              <a:rPr lang="en-GB" dirty="0" smtClean="0"/>
              <a:t>cases</a:t>
            </a:r>
            <a:r>
              <a:rPr lang="en-GB" dirty="0"/>
              <a:t> </a:t>
            </a:r>
          </a:p>
          <a:p>
            <a:r>
              <a:rPr lang="en-GB" dirty="0"/>
              <a:t>Enterprise blockchain solutions in the context of the enterprise architecture</a:t>
            </a:r>
          </a:p>
          <a:p>
            <a:r>
              <a:rPr lang="en-GB" dirty="0" err="1" smtClean="0"/>
              <a:t>Blockchain</a:t>
            </a:r>
            <a:r>
              <a:rPr lang="en-GB" dirty="0" smtClean="0"/>
              <a:t> </a:t>
            </a:r>
            <a:r>
              <a:rPr lang="en-GB" dirty="0"/>
              <a:t>as a Service</a:t>
            </a:r>
          </a:p>
          <a:p>
            <a:r>
              <a:rPr lang="en-GB" dirty="0" smtClean="0"/>
              <a:t>Enterprise </a:t>
            </a:r>
            <a:r>
              <a:rPr lang="en-GB" dirty="0"/>
              <a:t>blockchain platforms, including Quorum and Corda, </a:t>
            </a:r>
          </a:p>
          <a:p>
            <a:r>
              <a:rPr lang="en-GB" dirty="0"/>
              <a:t>Set up an IBFT network </a:t>
            </a:r>
            <a:endParaRPr lang="en-US" sz="2000" dirty="0"/>
          </a:p>
        </p:txBody>
      </p:sp>
    </p:spTree>
    <p:extLst>
      <p:ext uri="{BB962C8B-B14F-4D97-AF65-F5344CB8AC3E}">
        <p14:creationId xmlns:p14="http://schemas.microsoft.com/office/powerpoint/2010/main" val="2057949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78A89C-9746-8A4E-A37B-1FFE5D6889DC}"/>
              </a:ext>
            </a:extLst>
          </p:cNvPr>
          <p:cNvSpPr>
            <a:spLocks noGrp="1"/>
          </p:cNvSpPr>
          <p:nvPr>
            <p:ph type="title"/>
          </p:nvPr>
        </p:nvSpPr>
        <p:spPr/>
        <p:txBody>
          <a:bodyPr>
            <a:normAutofit/>
          </a:bodyPr>
          <a:lstStyle/>
          <a:p>
            <a:r>
              <a:rPr lang="en-GB" dirty="0"/>
              <a:t>Enterprise solutions and blockchain</a:t>
            </a:r>
            <a:r>
              <a:rPr lang="en-GB" b="1" dirty="0"/>
              <a:t> </a:t>
            </a:r>
            <a:endParaRPr lang="en-US" dirty="0"/>
          </a:p>
        </p:txBody>
      </p:sp>
      <p:sp>
        <p:nvSpPr>
          <p:cNvPr id="3" name="Content Placeholder 2">
            <a:extLst>
              <a:ext uri="{FF2B5EF4-FFF2-40B4-BE49-F238E27FC236}">
                <a16:creationId xmlns:a16="http://schemas.microsoft.com/office/drawing/2014/main" xmlns="" id="{B5F66822-46F8-AA41-82C7-A44FDB324F5D}"/>
              </a:ext>
            </a:extLst>
          </p:cNvPr>
          <p:cNvSpPr>
            <a:spLocks noGrp="1"/>
          </p:cNvSpPr>
          <p:nvPr>
            <p:ph idx="1"/>
          </p:nvPr>
        </p:nvSpPr>
        <p:spPr/>
        <p:txBody>
          <a:bodyPr/>
          <a:lstStyle/>
          <a:p>
            <a:r>
              <a:rPr lang="en-US" dirty="0"/>
              <a:t>Success factors</a:t>
            </a:r>
          </a:p>
          <a:p>
            <a:pPr lvl="1"/>
            <a:r>
              <a:rPr lang="en-US" dirty="0"/>
              <a:t>Economic value</a:t>
            </a:r>
          </a:p>
          <a:p>
            <a:pPr lvl="1"/>
            <a:r>
              <a:rPr lang="en-US" dirty="0"/>
              <a:t>Immediate secure data sharing </a:t>
            </a:r>
          </a:p>
          <a:p>
            <a:pPr lvl="1"/>
            <a:r>
              <a:rPr lang="en-US" dirty="0"/>
              <a:t>Transparency / auditability</a:t>
            </a:r>
          </a:p>
          <a:p>
            <a:r>
              <a:rPr lang="en-US" dirty="0"/>
              <a:t>Limiting factors</a:t>
            </a:r>
          </a:p>
          <a:p>
            <a:pPr lvl="1"/>
            <a:r>
              <a:rPr lang="en-US" dirty="0"/>
              <a:t>Slow performance</a:t>
            </a:r>
          </a:p>
          <a:p>
            <a:pPr lvl="1"/>
            <a:r>
              <a:rPr lang="en-US" dirty="0"/>
              <a:t>Lack of access governance</a:t>
            </a:r>
          </a:p>
          <a:p>
            <a:pPr lvl="1"/>
            <a:r>
              <a:rPr lang="en-US" dirty="0"/>
              <a:t>Lack of privacy</a:t>
            </a:r>
          </a:p>
          <a:p>
            <a:pPr lvl="1"/>
            <a:r>
              <a:rPr lang="en-US" dirty="0"/>
              <a:t>Cost / fee </a:t>
            </a:r>
          </a:p>
          <a:p>
            <a:endParaRPr lang="en-US" dirty="0"/>
          </a:p>
        </p:txBody>
      </p:sp>
      <p:sp>
        <p:nvSpPr>
          <p:cNvPr id="4" name="Slide Number Placeholder 3">
            <a:extLst>
              <a:ext uri="{FF2B5EF4-FFF2-40B4-BE49-F238E27FC236}">
                <a16:creationId xmlns:a16="http://schemas.microsoft.com/office/drawing/2014/main" xmlns="" id="{6CF3494D-7578-9240-8B4D-04FDB16196E6}"/>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2967452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42800-51D0-834F-80FA-38C052771065}"/>
              </a:ext>
            </a:extLst>
          </p:cNvPr>
          <p:cNvSpPr>
            <a:spLocks noGrp="1"/>
          </p:cNvSpPr>
          <p:nvPr>
            <p:ph type="title"/>
          </p:nvPr>
        </p:nvSpPr>
        <p:spPr/>
        <p:txBody>
          <a:bodyPr/>
          <a:lstStyle/>
          <a:p>
            <a:r>
              <a:rPr lang="en-US" dirty="0"/>
              <a:t>Enterprise blockchain requirements</a:t>
            </a:r>
          </a:p>
        </p:txBody>
      </p:sp>
      <p:sp>
        <p:nvSpPr>
          <p:cNvPr id="3" name="Content Placeholder 2">
            <a:extLst>
              <a:ext uri="{FF2B5EF4-FFF2-40B4-BE49-F238E27FC236}">
                <a16:creationId xmlns:a16="http://schemas.microsoft.com/office/drawing/2014/main" xmlns="" id="{9445C9B8-244A-7A40-8355-274AA4DDC9F7}"/>
              </a:ext>
            </a:extLst>
          </p:cNvPr>
          <p:cNvSpPr>
            <a:spLocks noGrp="1"/>
          </p:cNvSpPr>
          <p:nvPr>
            <p:ph idx="1"/>
          </p:nvPr>
        </p:nvSpPr>
        <p:spPr/>
        <p:txBody>
          <a:bodyPr/>
          <a:lstStyle/>
          <a:p>
            <a:r>
              <a:rPr lang="en-US" dirty="0"/>
              <a:t>Privacy</a:t>
            </a:r>
          </a:p>
          <a:p>
            <a:pPr lvl="1"/>
            <a:r>
              <a:rPr lang="en-US" sz="2000" dirty="0"/>
              <a:t>Confidentiality</a:t>
            </a:r>
          </a:p>
          <a:p>
            <a:pPr lvl="2"/>
            <a:r>
              <a:rPr lang="en-US" sz="2000" dirty="0"/>
              <a:t>Types of private transaction</a:t>
            </a:r>
          </a:p>
          <a:p>
            <a:pPr lvl="3"/>
            <a:r>
              <a:rPr lang="en-US" sz="2000" dirty="0"/>
              <a:t>Restricted </a:t>
            </a:r>
          </a:p>
          <a:p>
            <a:pPr lvl="3"/>
            <a:r>
              <a:rPr lang="en-US" sz="2000" dirty="0"/>
              <a:t>Unrestricted</a:t>
            </a:r>
          </a:p>
          <a:p>
            <a:pPr lvl="1"/>
            <a:r>
              <a:rPr lang="en-US" sz="2000" dirty="0"/>
              <a:t>Anonymity</a:t>
            </a:r>
          </a:p>
          <a:p>
            <a:r>
              <a:rPr lang="en-US" dirty="0"/>
              <a:t>Performance</a:t>
            </a:r>
          </a:p>
          <a:p>
            <a:r>
              <a:rPr lang="en-US" dirty="0"/>
              <a:t>Access governance</a:t>
            </a:r>
          </a:p>
          <a:p>
            <a:pPr lvl="1"/>
            <a:endParaRPr lang="en-US" dirty="0"/>
          </a:p>
          <a:p>
            <a:endParaRPr lang="en-US" dirty="0"/>
          </a:p>
        </p:txBody>
      </p:sp>
      <p:sp>
        <p:nvSpPr>
          <p:cNvPr id="4" name="Slide Number Placeholder 3">
            <a:extLst>
              <a:ext uri="{FF2B5EF4-FFF2-40B4-BE49-F238E27FC236}">
                <a16:creationId xmlns:a16="http://schemas.microsoft.com/office/drawing/2014/main" xmlns="" id="{76D23EF0-D3D5-2E4F-98C8-953E172C3C5E}"/>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2424794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1782F-FEA4-9A49-B299-EC861C2CB0A8}"/>
              </a:ext>
            </a:extLst>
          </p:cNvPr>
          <p:cNvSpPr>
            <a:spLocks noGrp="1"/>
          </p:cNvSpPr>
          <p:nvPr>
            <p:ph type="title"/>
          </p:nvPr>
        </p:nvSpPr>
        <p:spPr/>
        <p:txBody>
          <a:bodyPr/>
          <a:lstStyle/>
          <a:p>
            <a:r>
              <a:rPr lang="en-US" dirty="0"/>
              <a:t>Further requirements</a:t>
            </a:r>
          </a:p>
        </p:txBody>
      </p:sp>
      <p:sp>
        <p:nvSpPr>
          <p:cNvPr id="3" name="Content Placeholder 2">
            <a:extLst>
              <a:ext uri="{FF2B5EF4-FFF2-40B4-BE49-F238E27FC236}">
                <a16:creationId xmlns:a16="http://schemas.microsoft.com/office/drawing/2014/main" xmlns="" id="{DBB701C5-E14C-8A4F-B8B3-9704751DB279}"/>
              </a:ext>
            </a:extLst>
          </p:cNvPr>
          <p:cNvSpPr>
            <a:spLocks noGrp="1"/>
          </p:cNvSpPr>
          <p:nvPr>
            <p:ph idx="1"/>
          </p:nvPr>
        </p:nvSpPr>
        <p:spPr/>
        <p:txBody>
          <a:bodyPr/>
          <a:lstStyle/>
          <a:p>
            <a:r>
              <a:rPr lang="en-US" dirty="0"/>
              <a:t>Compliance</a:t>
            </a:r>
          </a:p>
          <a:p>
            <a:r>
              <a:rPr lang="en-US" dirty="0"/>
              <a:t>Interoperability</a:t>
            </a:r>
          </a:p>
          <a:p>
            <a:r>
              <a:rPr lang="en-US" dirty="0"/>
              <a:t>Integration</a:t>
            </a:r>
          </a:p>
          <a:p>
            <a:r>
              <a:rPr lang="en-US" dirty="0"/>
              <a:t>Ease of use</a:t>
            </a:r>
          </a:p>
          <a:p>
            <a:r>
              <a:rPr lang="en-US" dirty="0"/>
              <a:t>Monitoring</a:t>
            </a:r>
          </a:p>
          <a:p>
            <a:r>
              <a:rPr lang="en-US" dirty="0"/>
              <a:t>Secure off-chain computation</a:t>
            </a:r>
          </a:p>
          <a:p>
            <a:r>
              <a:rPr lang="en-US" dirty="0"/>
              <a:t>Better tools for administration and management of </a:t>
            </a:r>
            <a:r>
              <a:rPr lang="en-US" dirty="0" err="1"/>
              <a:t>DApps</a:t>
            </a:r>
            <a:r>
              <a:rPr lang="en-US" dirty="0"/>
              <a:t> and smart contracts in business scenarios</a:t>
            </a:r>
          </a:p>
        </p:txBody>
      </p:sp>
      <p:sp>
        <p:nvSpPr>
          <p:cNvPr id="4" name="Slide Number Placeholder 3">
            <a:extLst>
              <a:ext uri="{FF2B5EF4-FFF2-40B4-BE49-F238E27FC236}">
                <a16:creationId xmlns:a16="http://schemas.microsoft.com/office/drawing/2014/main" xmlns="" id="{7DE73E6A-D7AB-2C49-9370-22274CD4A7F6}"/>
              </a:ext>
            </a:extLst>
          </p:cNvPr>
          <p:cNvSpPr>
            <a:spLocks noGrp="1"/>
          </p:cNvSpPr>
          <p:nvPr>
            <p:ph type="sldNum" sz="quarter" idx="4"/>
          </p:nvPr>
        </p:nvSpPr>
        <p:spPr/>
        <p:txBody>
          <a:bodyPr/>
          <a:lstStyle/>
          <a:p>
            <a:fld id="{2D5587A6-0F28-234D-9116-41BE2E1A2AC2}" type="slidenum">
              <a:rPr lang="en-US" smtClean="0"/>
              <a:pPr/>
              <a:t>5</a:t>
            </a:fld>
            <a:endParaRPr lang="en-US" dirty="0"/>
          </a:p>
        </p:txBody>
      </p:sp>
    </p:spTree>
    <p:extLst>
      <p:ext uri="{BB962C8B-B14F-4D97-AF65-F5344CB8AC3E}">
        <p14:creationId xmlns:p14="http://schemas.microsoft.com/office/powerpoint/2010/main" val="2830384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CD6DC3-D33C-1C49-9076-2391AD2F03D0}"/>
              </a:ext>
            </a:extLst>
          </p:cNvPr>
          <p:cNvSpPr>
            <a:spLocks noGrp="1"/>
          </p:cNvSpPr>
          <p:nvPr>
            <p:ph type="title"/>
          </p:nvPr>
        </p:nvSpPr>
        <p:spPr/>
        <p:txBody>
          <a:bodyPr/>
          <a:lstStyle/>
          <a:p>
            <a:r>
              <a:rPr lang="en-US" dirty="0"/>
              <a:t>Architecture</a:t>
            </a:r>
          </a:p>
        </p:txBody>
      </p:sp>
      <p:pic>
        <p:nvPicPr>
          <p:cNvPr id="5" name="Content Placeholder 4">
            <a:extLst>
              <a:ext uri="{FF2B5EF4-FFF2-40B4-BE49-F238E27FC236}">
                <a16:creationId xmlns:a16="http://schemas.microsoft.com/office/drawing/2014/main" xmlns="" id="{F896FA1B-AB16-0740-B648-86F8D9E19A3C}"/>
              </a:ext>
            </a:extLst>
          </p:cNvPr>
          <p:cNvPicPr>
            <a:picLocks noGrp="1" noChangeAspect="1"/>
          </p:cNvPicPr>
          <p:nvPr>
            <p:ph idx="1"/>
          </p:nvPr>
        </p:nvPicPr>
        <p:blipFill>
          <a:blip r:embed="rId2"/>
          <a:stretch>
            <a:fillRect/>
          </a:stretch>
        </p:blipFill>
        <p:spPr>
          <a:xfrm>
            <a:off x="5192030" y="1098971"/>
            <a:ext cx="5751176" cy="4752975"/>
          </a:xfrm>
          <a:prstGeom prst="rect">
            <a:avLst/>
          </a:prstGeom>
        </p:spPr>
      </p:pic>
      <p:sp>
        <p:nvSpPr>
          <p:cNvPr id="4" name="Slide Number Placeholder 3">
            <a:extLst>
              <a:ext uri="{FF2B5EF4-FFF2-40B4-BE49-F238E27FC236}">
                <a16:creationId xmlns:a16="http://schemas.microsoft.com/office/drawing/2014/main" xmlns="" id="{0F522478-AF78-DD40-9FC7-44F3D189043A}"/>
              </a:ext>
            </a:extLst>
          </p:cNvPr>
          <p:cNvSpPr>
            <a:spLocks noGrp="1"/>
          </p:cNvSpPr>
          <p:nvPr>
            <p:ph type="sldNum" sz="quarter" idx="4"/>
          </p:nvPr>
        </p:nvSpPr>
        <p:spPr/>
        <p:txBody>
          <a:bodyPr/>
          <a:lstStyle/>
          <a:p>
            <a:fld id="{2D5587A6-0F28-234D-9116-41BE2E1A2AC2}" type="slidenum">
              <a:rPr lang="en-US" smtClean="0"/>
              <a:pPr/>
              <a:t>6</a:t>
            </a:fld>
            <a:endParaRPr lang="en-US" dirty="0"/>
          </a:p>
        </p:txBody>
      </p:sp>
      <p:sp>
        <p:nvSpPr>
          <p:cNvPr id="3" name="Rectangle 2">
            <a:extLst>
              <a:ext uri="{FF2B5EF4-FFF2-40B4-BE49-F238E27FC236}">
                <a16:creationId xmlns:a16="http://schemas.microsoft.com/office/drawing/2014/main" xmlns="" id="{BCC814CC-03E5-7C44-A8BA-981D60CDBDDB}"/>
              </a:ext>
            </a:extLst>
          </p:cNvPr>
          <p:cNvSpPr/>
          <p:nvPr/>
        </p:nvSpPr>
        <p:spPr>
          <a:xfrm>
            <a:off x="648001" y="1444134"/>
            <a:ext cx="4295872" cy="4062651"/>
          </a:xfrm>
          <a:prstGeom prst="rect">
            <a:avLst/>
          </a:prstGeom>
        </p:spPr>
        <p:txBody>
          <a:bodyPr wrap="square">
            <a:spAutoFit/>
          </a:bodyPr>
          <a:lstStyle/>
          <a:p>
            <a:pPr>
              <a:spcBef>
                <a:spcPts val="800"/>
              </a:spcBef>
            </a:pPr>
            <a:r>
              <a:rPr lang="en-US" sz="2000" dirty="0" smtClean="0">
                <a:latin typeface="Arial" panose="020B0604020202020204" pitchFamily="34" charset="0"/>
                <a:cs typeface="Arial" panose="020B0604020202020204" pitchFamily="34" charset="0"/>
              </a:rPr>
              <a:t>To the right is a layered </a:t>
            </a:r>
            <a:r>
              <a:rPr lang="en-US" sz="2000" dirty="0">
                <a:latin typeface="Arial" panose="020B0604020202020204" pitchFamily="34" charset="0"/>
                <a:cs typeface="Arial" panose="020B0604020202020204" pitchFamily="34" charset="0"/>
              </a:rPr>
              <a:t>enterprise </a:t>
            </a:r>
            <a:r>
              <a:rPr lang="en-US" sz="2000" dirty="0" err="1">
                <a:latin typeface="Arial" panose="020B0604020202020204" pitchFamily="34" charset="0"/>
                <a:cs typeface="Arial" panose="020B0604020202020204" pitchFamily="34" charset="0"/>
              </a:rPr>
              <a:t>blockchain</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architecture model.</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It has six layers: the </a:t>
            </a:r>
            <a:r>
              <a:rPr lang="en-US" sz="2000" dirty="0" smtClean="0">
                <a:latin typeface="Arial" panose="020B0604020202020204" pitchFamily="34" charset="0"/>
                <a:cs typeface="Arial" panose="020B0604020202020204" pitchFamily="34" charset="0"/>
              </a:rPr>
              <a:t>n</a:t>
            </a:r>
            <a:r>
              <a:rPr lang="en-US" sz="2000" dirty="0" smtClean="0">
                <a:latin typeface="Arial" panose="020B0604020202020204" pitchFamily="34" charset="0"/>
                <a:cs typeface="Arial" panose="020B0604020202020204" pitchFamily="34" charset="0"/>
              </a:rPr>
              <a:t>etwork</a:t>
            </a:r>
            <a:r>
              <a:rPr lang="en-US" sz="2000" dirty="0">
                <a:latin typeface="Arial" panose="020B0604020202020204" pitchFamily="34" charset="0"/>
                <a:cs typeface="Arial" panose="020B0604020202020204" pitchFamily="34" charset="0"/>
              </a:rPr>
              <a:t>, protocol, privacy, governance, integration and application </a:t>
            </a:r>
            <a:r>
              <a:rPr lang="en-US" sz="2000" dirty="0" smtClean="0">
                <a:latin typeface="Arial" panose="020B0604020202020204" pitchFamily="34" charset="0"/>
                <a:cs typeface="Arial" panose="020B0604020202020204" pitchFamily="34" charset="0"/>
              </a:rPr>
              <a:t>layers</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a:latin typeface="Arial" panose="020B0604020202020204" pitchFamily="34" charset="0"/>
                <a:cs typeface="Arial" panose="020B0604020202020204" pitchFamily="34" charset="0"/>
              </a:rPr>
              <a:t>Usually in public </a:t>
            </a:r>
            <a:r>
              <a:rPr lang="en-US" sz="2000" dirty="0" err="1" smtClean="0">
                <a:latin typeface="Arial" panose="020B0604020202020204" pitchFamily="34" charset="0"/>
                <a:cs typeface="Arial" panose="020B0604020202020204" pitchFamily="34" charset="0"/>
              </a:rPr>
              <a:t>blockchains</a:t>
            </a:r>
            <a:r>
              <a:rPr lang="en-US" sz="2000" dirty="0" smtClean="0">
                <a:latin typeface="Arial" panose="020B0604020202020204" pitchFamily="34" charset="0"/>
                <a:cs typeface="Arial" panose="020B0604020202020204" pitchFamily="34" charset="0"/>
              </a:rPr>
              <a:t>, the </a:t>
            </a:r>
            <a:r>
              <a:rPr lang="en-US" sz="2000" dirty="0">
                <a:latin typeface="Arial" panose="020B0604020202020204" pitchFamily="34" charset="0"/>
                <a:cs typeface="Arial" panose="020B0604020202020204" pitchFamily="34" charset="0"/>
              </a:rPr>
              <a:t>privacy layer is not inherently part of the </a:t>
            </a:r>
            <a:r>
              <a:rPr lang="en-US" sz="2000" dirty="0" err="1">
                <a:latin typeface="Arial" panose="020B0604020202020204" pitchFamily="34" charset="0"/>
                <a:cs typeface="Arial" panose="020B0604020202020204" pitchFamily="34" charset="0"/>
              </a:rPr>
              <a:t>blockchain</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design</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a:latin typeface="Arial" panose="020B0604020202020204" pitchFamily="34" charset="0"/>
                <a:cs typeface="Arial" panose="020B0604020202020204" pitchFamily="34" charset="0"/>
              </a:rPr>
              <a:t>Security, performance, scalability and monitoring is relevant at each </a:t>
            </a:r>
            <a:r>
              <a:rPr lang="en-US" sz="2000" dirty="0" smtClean="0">
                <a:latin typeface="Arial" panose="020B0604020202020204" pitchFamily="34" charset="0"/>
                <a:cs typeface="Arial" panose="020B0604020202020204" pitchFamily="34" charset="0"/>
              </a:rPr>
              <a:t>layer</a:t>
            </a:r>
            <a:endParaRPr lang="en-US" sz="20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692657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E9703-3A73-D248-8D18-855E704F42E5}"/>
              </a:ext>
            </a:extLst>
          </p:cNvPr>
          <p:cNvSpPr>
            <a:spLocks noGrp="1"/>
          </p:cNvSpPr>
          <p:nvPr>
            <p:ph type="title"/>
          </p:nvPr>
        </p:nvSpPr>
        <p:spPr/>
        <p:txBody>
          <a:bodyPr/>
          <a:lstStyle/>
          <a:p>
            <a:r>
              <a:rPr lang="en-US" dirty="0"/>
              <a:t>Integration layer</a:t>
            </a:r>
          </a:p>
        </p:txBody>
      </p:sp>
      <p:pic>
        <p:nvPicPr>
          <p:cNvPr id="5" name="Content Placeholder 4">
            <a:extLst>
              <a:ext uri="{FF2B5EF4-FFF2-40B4-BE49-F238E27FC236}">
                <a16:creationId xmlns:a16="http://schemas.microsoft.com/office/drawing/2014/main" xmlns="" id="{9EB4FC8F-8139-3E49-9B44-5A5280A2B703}"/>
              </a:ext>
            </a:extLst>
          </p:cNvPr>
          <p:cNvPicPr>
            <a:picLocks noGrp="1" noChangeAspect="1"/>
          </p:cNvPicPr>
          <p:nvPr>
            <p:ph idx="1"/>
          </p:nvPr>
        </p:nvPicPr>
        <p:blipFill>
          <a:blip r:embed="rId2"/>
          <a:stretch>
            <a:fillRect/>
          </a:stretch>
        </p:blipFill>
        <p:spPr>
          <a:xfrm>
            <a:off x="674978" y="2168608"/>
            <a:ext cx="10799763" cy="4124909"/>
          </a:xfrm>
          <a:prstGeom prst="rect">
            <a:avLst/>
          </a:prstGeom>
        </p:spPr>
      </p:pic>
      <p:sp>
        <p:nvSpPr>
          <p:cNvPr id="4" name="Slide Number Placeholder 3">
            <a:extLst>
              <a:ext uri="{FF2B5EF4-FFF2-40B4-BE49-F238E27FC236}">
                <a16:creationId xmlns:a16="http://schemas.microsoft.com/office/drawing/2014/main" xmlns="" id="{A844DC47-4BCB-A243-8AEE-51A2AD5323AF}"/>
              </a:ext>
            </a:extLst>
          </p:cNvPr>
          <p:cNvSpPr>
            <a:spLocks noGrp="1"/>
          </p:cNvSpPr>
          <p:nvPr>
            <p:ph type="sldNum" sz="quarter" idx="4"/>
          </p:nvPr>
        </p:nvSpPr>
        <p:spPr/>
        <p:txBody>
          <a:bodyPr/>
          <a:lstStyle/>
          <a:p>
            <a:fld id="{2D5587A6-0F28-234D-9116-41BE2E1A2AC2}" type="slidenum">
              <a:rPr lang="en-US" smtClean="0"/>
              <a:pPr/>
              <a:t>7</a:t>
            </a:fld>
            <a:endParaRPr lang="en-US" dirty="0"/>
          </a:p>
        </p:txBody>
      </p:sp>
      <p:sp>
        <p:nvSpPr>
          <p:cNvPr id="3" name="Rectangle 2">
            <a:extLst>
              <a:ext uri="{FF2B5EF4-FFF2-40B4-BE49-F238E27FC236}">
                <a16:creationId xmlns:a16="http://schemas.microsoft.com/office/drawing/2014/main" xmlns="" id="{CAA523ED-7540-154F-9B9C-5D07A903BD76}"/>
              </a:ext>
            </a:extLst>
          </p:cNvPr>
          <p:cNvSpPr/>
          <p:nvPr/>
        </p:nvSpPr>
        <p:spPr>
          <a:xfrm>
            <a:off x="654732" y="1234639"/>
            <a:ext cx="10265803"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A common solution at </a:t>
            </a:r>
            <a:r>
              <a:rPr lang="en-US" dirty="0" smtClean="0">
                <a:latin typeface="Arial" panose="020B0604020202020204" pitchFamily="34" charset="0"/>
                <a:cs typeface="Arial" panose="020B0604020202020204" pitchFamily="34" charset="0"/>
              </a:rPr>
              <a:t>the integration </a:t>
            </a:r>
            <a:r>
              <a:rPr lang="en-US" dirty="0">
                <a:latin typeface="Arial" panose="020B0604020202020204" pitchFamily="34" charset="0"/>
                <a:cs typeface="Arial" panose="020B0604020202020204" pitchFamily="34" charset="0"/>
              </a:rPr>
              <a:t>layer to integrate with backend enterprise systems / existing systems is </a:t>
            </a:r>
            <a:r>
              <a:rPr lang="en-US" dirty="0" smtClean="0">
                <a:latin typeface="Arial" panose="020B0604020202020204" pitchFamily="34" charset="0"/>
                <a:cs typeface="Arial" panose="020B0604020202020204" pitchFamily="34" charset="0"/>
              </a:rPr>
              <a:t>to use an </a:t>
            </a:r>
            <a:r>
              <a:rPr lang="en-US" dirty="0">
                <a:latin typeface="Arial" panose="020B0604020202020204" pitchFamily="34" charset="0"/>
                <a:cs typeface="Arial" panose="020B0604020202020204" pitchFamily="34" charset="0"/>
              </a:rPr>
              <a:t>integration </a:t>
            </a:r>
            <a:r>
              <a:rPr lang="en-US" dirty="0" smtClean="0">
                <a:latin typeface="Arial" panose="020B0604020202020204" pitchFamily="34" charset="0"/>
                <a:cs typeface="Arial" panose="020B0604020202020204" pitchFamily="34" charset="0"/>
              </a:rPr>
              <a:t>framework, such as Apache Camel. A model of this framework’s operation with an enterprise </a:t>
            </a:r>
            <a:r>
              <a:rPr lang="en-US" dirty="0" err="1" smtClean="0">
                <a:latin typeface="Arial" panose="020B0604020202020204" pitchFamily="34" charset="0"/>
                <a:cs typeface="Arial" panose="020B0604020202020204" pitchFamily="34" charset="0"/>
              </a:rPr>
              <a:t>blockchain</a:t>
            </a:r>
            <a:r>
              <a:rPr lang="en-US" dirty="0" smtClean="0">
                <a:latin typeface="Arial" panose="020B0604020202020204" pitchFamily="34" charset="0"/>
                <a:cs typeface="Arial" panose="020B0604020202020204" pitchFamily="34" charset="0"/>
              </a:rPr>
              <a:t> is shown here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4668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935D819-C324-0C48-9128-173A51A7B064}"/>
              </a:ext>
            </a:extLst>
          </p:cNvPr>
          <p:cNvSpPr>
            <a:spLocks noGrp="1"/>
          </p:cNvSpPr>
          <p:nvPr>
            <p:ph type="sldNum" sz="quarter" idx="4"/>
          </p:nvPr>
        </p:nvSpPr>
        <p:spPr/>
        <p:txBody>
          <a:bodyPr/>
          <a:lstStyle/>
          <a:p>
            <a:fld id="{2D5587A6-0F28-234D-9116-41BE2E1A2AC2}" type="slidenum">
              <a:rPr lang="en-US" smtClean="0"/>
              <a:pPr/>
              <a:t>8</a:t>
            </a:fld>
            <a:endParaRPr lang="en-US" dirty="0"/>
          </a:p>
        </p:txBody>
      </p:sp>
      <p:sp>
        <p:nvSpPr>
          <p:cNvPr id="6" name="Rectangle 5">
            <a:extLst>
              <a:ext uri="{FF2B5EF4-FFF2-40B4-BE49-F238E27FC236}">
                <a16:creationId xmlns:a16="http://schemas.microsoft.com/office/drawing/2014/main" xmlns="" id="{BC71E34D-1F70-7440-929D-2C86E0E8EABB}"/>
              </a:ext>
            </a:extLst>
          </p:cNvPr>
          <p:cNvSpPr/>
          <p:nvPr/>
        </p:nvSpPr>
        <p:spPr>
          <a:xfrm>
            <a:off x="648000" y="1376875"/>
            <a:ext cx="10848600" cy="4811574"/>
          </a:xfrm>
          <a:prstGeom prst="rect">
            <a:avLst/>
          </a:prstGeom>
        </p:spPr>
        <p:txBody>
          <a:bodyPr wrap="square">
            <a:spAutoFit/>
          </a:bodyPr>
          <a:lstStyle/>
          <a:p>
            <a:pPr marL="285750" indent="-28575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Business architecture domain</a:t>
            </a:r>
          </a:p>
          <a:p>
            <a:pPr marL="742950" lvl="1" indent="-285750">
              <a:spcBef>
                <a:spcPts val="800"/>
              </a:spcBef>
              <a:buFont typeface="Arial" panose="020B0604020202020204" pitchFamily="34" charset="0"/>
              <a:buChar char="•"/>
            </a:pPr>
            <a:r>
              <a:rPr lang="en-GB" dirty="0">
                <a:latin typeface="Arial" panose="020B0604020202020204" pitchFamily="34" charset="0"/>
                <a:cs typeface="Arial" panose="020B0604020202020204" pitchFamily="34" charset="0"/>
              </a:rPr>
              <a:t>This domain defines the business strategy, organization structure, business processes, and governance of the organization.</a:t>
            </a:r>
          </a:p>
          <a:p>
            <a:pPr marL="285750" indent="-28575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Data architecture domain</a:t>
            </a:r>
          </a:p>
          <a:p>
            <a:pPr marL="742950" lvl="1" indent="-285750">
              <a:spcBef>
                <a:spcPts val="800"/>
              </a:spcBef>
              <a:buFont typeface="Arial" panose="020B0604020202020204" pitchFamily="34" charset="0"/>
              <a:buChar char="•"/>
            </a:pPr>
            <a:r>
              <a:rPr lang="en-GB" dirty="0">
                <a:latin typeface="Arial" panose="020B0604020202020204" pitchFamily="34" charset="0"/>
                <a:cs typeface="Arial" panose="020B0604020202020204" pitchFamily="34" charset="0"/>
              </a:rPr>
              <a:t>This domain describes structures of an organization's data assets and relevant data management resources.</a:t>
            </a:r>
          </a:p>
          <a:p>
            <a:pPr marL="285750" indent="-28575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Application architecture domain</a:t>
            </a:r>
          </a:p>
          <a:p>
            <a:pPr marL="742950" lvl="1" indent="-285750">
              <a:spcBef>
                <a:spcPts val="800"/>
              </a:spcBef>
              <a:buFont typeface="Arial" panose="020B0604020202020204" pitchFamily="34" charset="0"/>
              <a:buChar char="•"/>
            </a:pPr>
            <a:r>
              <a:rPr lang="en-GB" dirty="0">
                <a:latin typeface="Arial" panose="020B0604020202020204" pitchFamily="34" charset="0"/>
                <a:cs typeface="Arial" panose="020B0604020202020204" pitchFamily="34" charset="0"/>
              </a:rPr>
              <a:t>This domain describes the enterprise applications, deployment blueprints, relationships, and interactions between applications, along with the relationships these applications have with business processes within the enterprise.</a:t>
            </a:r>
          </a:p>
          <a:p>
            <a:pPr marL="285750" indent="-28575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Technology architecture domain</a:t>
            </a:r>
          </a:p>
          <a:p>
            <a:pPr marL="742950" lvl="1" indent="-285750">
              <a:spcBef>
                <a:spcPts val="800"/>
              </a:spcBef>
              <a:buFont typeface="Arial" panose="020B0604020202020204" pitchFamily="34" charset="0"/>
              <a:buChar char="•"/>
            </a:pPr>
            <a:r>
              <a:rPr lang="en-GB" dirty="0">
                <a:latin typeface="Arial" panose="020B0604020202020204" pitchFamily="34" charset="0"/>
                <a:cs typeface="Arial" panose="020B0604020202020204" pitchFamily="34" charset="0"/>
              </a:rPr>
              <a:t>This domain defines the requirements of the technical architecture implementation of the enterprise applications. This includes the description of hardware, software, middleware, and network infrastructure required for implementation of the enterprise applications.</a:t>
            </a:r>
          </a:p>
        </p:txBody>
      </p:sp>
      <p:sp>
        <p:nvSpPr>
          <p:cNvPr id="2" name="Title 1">
            <a:extLst>
              <a:ext uri="{FF2B5EF4-FFF2-40B4-BE49-F238E27FC236}">
                <a16:creationId xmlns:a16="http://schemas.microsoft.com/office/drawing/2014/main" xmlns="" id="{C7CFFB33-560C-4949-A2A2-267BE6D37217}"/>
              </a:ext>
            </a:extLst>
          </p:cNvPr>
          <p:cNvSpPr>
            <a:spLocks noGrp="1"/>
          </p:cNvSpPr>
          <p:nvPr>
            <p:ph type="title"/>
          </p:nvPr>
        </p:nvSpPr>
        <p:spPr/>
        <p:txBody>
          <a:bodyPr>
            <a:normAutofit/>
          </a:bodyPr>
          <a:lstStyle/>
          <a:p>
            <a:r>
              <a:rPr lang="en-GB" sz="2800" dirty="0"/>
              <a:t>Designing enterprise blockchain solutions</a:t>
            </a:r>
            <a:endParaRPr lang="en-US" sz="2800" dirty="0"/>
          </a:p>
        </p:txBody>
      </p:sp>
    </p:spTree>
    <p:extLst>
      <p:ext uri="{BB962C8B-B14F-4D97-AF65-F5344CB8AC3E}">
        <p14:creationId xmlns:p14="http://schemas.microsoft.com/office/powerpoint/2010/main" val="1594682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B4C49D-3F88-A345-9FE9-0D3FD5B67134}"/>
              </a:ext>
            </a:extLst>
          </p:cNvPr>
          <p:cNvSpPr>
            <a:spLocks noGrp="1"/>
          </p:cNvSpPr>
          <p:nvPr>
            <p:ph type="title"/>
          </p:nvPr>
        </p:nvSpPr>
        <p:spPr>
          <a:xfrm>
            <a:off x="648000" y="360000"/>
            <a:ext cx="5880048" cy="864000"/>
          </a:xfrm>
        </p:spPr>
        <p:txBody>
          <a:bodyPr>
            <a:normAutofit fontScale="90000"/>
          </a:bodyPr>
          <a:lstStyle/>
          <a:p>
            <a:r>
              <a:rPr lang="en-GB" dirty="0"/>
              <a:t>Architecture </a:t>
            </a:r>
            <a:r>
              <a:rPr lang="en-GB" dirty="0" smtClean="0"/>
              <a:t>Development </a:t>
            </a:r>
            <a:r>
              <a:rPr lang="en-GB" dirty="0"/>
              <a:t>M</a:t>
            </a:r>
            <a:r>
              <a:rPr lang="en-GB" dirty="0" smtClean="0"/>
              <a:t>ethod</a:t>
            </a:r>
            <a:endParaRPr lang="en-US" dirty="0"/>
          </a:p>
        </p:txBody>
      </p:sp>
      <p:sp>
        <p:nvSpPr>
          <p:cNvPr id="4" name="Slide Number Placeholder 3">
            <a:extLst>
              <a:ext uri="{FF2B5EF4-FFF2-40B4-BE49-F238E27FC236}">
                <a16:creationId xmlns:a16="http://schemas.microsoft.com/office/drawing/2014/main" xmlns="" id="{76F4B1CB-1AA5-0644-8CB3-015461A935FA}"/>
              </a:ext>
            </a:extLst>
          </p:cNvPr>
          <p:cNvSpPr>
            <a:spLocks noGrp="1"/>
          </p:cNvSpPr>
          <p:nvPr>
            <p:ph type="sldNum" sz="quarter" idx="4"/>
          </p:nvPr>
        </p:nvSpPr>
        <p:spPr/>
        <p:txBody>
          <a:bodyPr/>
          <a:lstStyle/>
          <a:p>
            <a:fld id="{2D5587A6-0F28-234D-9116-41BE2E1A2AC2}" type="slidenum">
              <a:rPr lang="en-US" smtClean="0"/>
              <a:pPr/>
              <a:t>9</a:t>
            </a:fld>
            <a:endParaRPr lang="en-US" dirty="0"/>
          </a:p>
        </p:txBody>
      </p:sp>
      <p:pic>
        <p:nvPicPr>
          <p:cNvPr id="5" name="Content Placeholder 4">
            <a:extLst>
              <a:ext uri="{FF2B5EF4-FFF2-40B4-BE49-F238E27FC236}">
                <a16:creationId xmlns:a16="http://schemas.microsoft.com/office/drawing/2014/main" xmlns="" id="{986ECDC9-95B5-F044-BA20-C80EB48101D1}"/>
              </a:ext>
            </a:extLst>
          </p:cNvPr>
          <p:cNvPicPr>
            <a:picLocks noGrp="1" noChangeAspect="1"/>
          </p:cNvPicPr>
          <p:nvPr>
            <p:ph idx="1"/>
          </p:nvPr>
        </p:nvPicPr>
        <p:blipFill>
          <a:blip r:embed="rId2"/>
          <a:stretch>
            <a:fillRect/>
          </a:stretch>
        </p:blipFill>
        <p:spPr>
          <a:xfrm>
            <a:off x="6312024" y="976170"/>
            <a:ext cx="4630412" cy="5660323"/>
          </a:xfrm>
          <a:prstGeom prst="rect">
            <a:avLst/>
          </a:prstGeom>
        </p:spPr>
      </p:pic>
      <p:sp>
        <p:nvSpPr>
          <p:cNvPr id="6" name="Rectangle 5">
            <a:extLst>
              <a:ext uri="{FF2B5EF4-FFF2-40B4-BE49-F238E27FC236}">
                <a16:creationId xmlns:a16="http://schemas.microsoft.com/office/drawing/2014/main" xmlns="" id="{61E70C27-B0FC-C840-924F-B80E364D7B96}"/>
              </a:ext>
            </a:extLst>
          </p:cNvPr>
          <p:cNvSpPr/>
          <p:nvPr/>
        </p:nvSpPr>
        <p:spPr>
          <a:xfrm>
            <a:off x="551384" y="1556792"/>
            <a:ext cx="4680520" cy="3898503"/>
          </a:xfrm>
          <a:prstGeom prst="rect">
            <a:avLst/>
          </a:prstGeom>
        </p:spPr>
        <p:txBody>
          <a:bodyPr wrap="square">
            <a:spAutoFit/>
          </a:bodyPr>
          <a:lstStyle/>
          <a:p>
            <a:pPr>
              <a:spcBef>
                <a:spcPts val="800"/>
              </a:spcBef>
            </a:pPr>
            <a:r>
              <a:rPr lang="en-GB" dirty="0">
                <a:latin typeface="Arial" panose="020B0604020202020204" pitchFamily="34" charset="0"/>
                <a:cs typeface="Arial" panose="020B0604020202020204" pitchFamily="34" charset="0"/>
              </a:rPr>
              <a:t>The </a:t>
            </a:r>
            <a:r>
              <a:rPr lang="en-GB" dirty="0" smtClean="0">
                <a:latin typeface="Arial" panose="020B0604020202020204" pitchFamily="34" charset="0"/>
                <a:cs typeface="Arial" panose="020B0604020202020204" pitchFamily="34" charset="0"/>
              </a:rPr>
              <a:t>Architectural Development Method (ADM) </a:t>
            </a:r>
            <a:r>
              <a:rPr lang="en-GB" dirty="0">
                <a:latin typeface="Arial" panose="020B0604020202020204" pitchFamily="34" charset="0"/>
                <a:cs typeface="Arial" panose="020B0604020202020204" pitchFamily="34" charset="0"/>
              </a:rPr>
              <a:t>is a tested and repeatable process for developing enterprise architectures. The process follows the following steps: establish architecture framework, develop architecture content, architecture governance, and implementation of architectures</a:t>
            </a:r>
            <a:endParaRPr lang="en-GB" dirty="0" smtClean="0">
              <a:latin typeface="Arial" panose="020B0604020202020204" pitchFamily="34" charset="0"/>
              <a:cs typeface="Arial" panose="020B0604020202020204" pitchFamily="34" charset="0"/>
            </a:endParaRPr>
          </a:p>
          <a:p>
            <a:pPr marL="285750" indent="-285750">
              <a:spcBef>
                <a:spcPts val="800"/>
              </a:spcBef>
              <a:buFont typeface="Arial" panose="020B0604020202020204" pitchFamily="34" charset="0"/>
              <a:buChar char="•"/>
            </a:pPr>
            <a:r>
              <a:rPr lang="en-GB" dirty="0" smtClean="0">
                <a:latin typeface="Arial" panose="020B0604020202020204" pitchFamily="34" charset="0"/>
                <a:cs typeface="Arial" panose="020B0604020202020204" pitchFamily="34" charset="0"/>
              </a:rPr>
              <a:t>Method </a:t>
            </a:r>
            <a:r>
              <a:rPr lang="en-GB" dirty="0">
                <a:latin typeface="Arial" panose="020B0604020202020204" pitchFamily="34" charset="0"/>
                <a:cs typeface="Arial" panose="020B0604020202020204" pitchFamily="34" charset="0"/>
              </a:rPr>
              <a:t>for developing IT architecture that meets organizational </a:t>
            </a:r>
            <a:r>
              <a:rPr lang="en-GB" dirty="0" smtClean="0">
                <a:latin typeface="Arial" panose="020B0604020202020204" pitchFamily="34" charset="0"/>
                <a:cs typeface="Arial" panose="020B0604020202020204" pitchFamily="34" charset="0"/>
              </a:rPr>
              <a:t>business needs</a:t>
            </a:r>
            <a:endParaRPr lang="en-GB" dirty="0">
              <a:latin typeface="Arial" panose="020B0604020202020204" pitchFamily="34" charset="0"/>
              <a:cs typeface="Arial" panose="020B0604020202020204" pitchFamily="34" charset="0"/>
            </a:endParaRPr>
          </a:p>
          <a:p>
            <a:pPr marL="285750" indent="-285750">
              <a:spcBef>
                <a:spcPts val="800"/>
              </a:spcBef>
              <a:buFont typeface="Arial" panose="020B0604020202020204" pitchFamily="34" charset="0"/>
              <a:buChar char="•"/>
            </a:pPr>
            <a:r>
              <a:rPr lang="en-GB" dirty="0" smtClean="0">
                <a:latin typeface="Arial" panose="020B0604020202020204" pitchFamily="34" charset="0"/>
                <a:cs typeface="Arial" panose="020B0604020202020204" pitchFamily="34" charset="0"/>
              </a:rPr>
              <a:t>Nine phases, as detailed in the diagram to the right</a:t>
            </a:r>
            <a:endParaRPr lang="en-GB" dirty="0">
              <a:latin typeface="Arial" panose="020B0604020202020204" pitchFamily="34" charset="0"/>
              <a:cs typeface="Arial" panose="020B0604020202020204" pitchFamily="34" charset="0"/>
            </a:endParaRPr>
          </a:p>
          <a:p>
            <a:pPr marL="285750" indent="-285750">
              <a:buFontTx/>
              <a:buChar char="-"/>
            </a:pPr>
            <a:endParaRPr lang="en-GB" dirty="0">
              <a:effectLst/>
              <a:latin typeface="Times" pitchFamily="2" charset="0"/>
            </a:endParaRPr>
          </a:p>
        </p:txBody>
      </p:sp>
    </p:spTree>
    <p:extLst>
      <p:ext uri="{BB962C8B-B14F-4D97-AF65-F5344CB8AC3E}">
        <p14:creationId xmlns:p14="http://schemas.microsoft.com/office/powerpoint/2010/main" val="3314174956"/>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795</Words>
  <Application>Microsoft Office PowerPoint</Application>
  <PresentationFormat>Widescreen</PresentationFormat>
  <Paragraphs>124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Open Sans</vt:lpstr>
      <vt:lpstr>Times</vt:lpstr>
      <vt:lpstr>Packt Training</vt:lpstr>
      <vt:lpstr>Mastering Blockchain Third Edition</vt:lpstr>
      <vt:lpstr>Outline</vt:lpstr>
      <vt:lpstr>Enterprise solutions and blockchain </vt:lpstr>
      <vt:lpstr>Enterprise blockchain requirements</vt:lpstr>
      <vt:lpstr>Further requirements</vt:lpstr>
      <vt:lpstr>Architecture</vt:lpstr>
      <vt:lpstr>Integration layer</vt:lpstr>
      <vt:lpstr>Designing enterprise blockchain solutions</vt:lpstr>
      <vt:lpstr>Architecture Development Method</vt:lpstr>
      <vt:lpstr>Blockchain in the cloud</vt:lpstr>
      <vt:lpstr>Corda</vt:lpstr>
      <vt:lpstr>State object</vt:lpstr>
      <vt:lpstr>Corda node</vt:lpstr>
      <vt:lpstr>Corda transaction flow</vt:lpstr>
      <vt:lpstr>Quorum</vt:lpstr>
      <vt:lpstr>Quorum private transaction flow</vt:lpstr>
      <vt:lpstr>Enclave and transaction manager high-level architecture</vt:lpstr>
      <vt:lpstr>Access governance</vt:lpstr>
      <vt:lpstr>Quorum’s pluggable consensus mechanisms</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84</cp:revision>
  <cp:lastPrinted>2018-06-05T12:50:25Z</cp:lastPrinted>
  <dcterms:created xsi:type="dcterms:W3CDTF">2018-06-05T09:17:37Z</dcterms:created>
  <dcterms:modified xsi:type="dcterms:W3CDTF">2020-09-11T11:52:49Z</dcterms:modified>
</cp:coreProperties>
</file>